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1" r:id="rId3"/>
    <p:sldId id="257" r:id="rId4"/>
    <p:sldId id="264" r:id="rId5"/>
    <p:sldId id="263" r:id="rId6"/>
    <p:sldId id="265" r:id="rId7"/>
    <p:sldId id="260" r:id="rId8"/>
    <p:sldId id="258" r:id="rId9"/>
    <p:sldId id="269" r:id="rId10"/>
    <p:sldId id="266" r:id="rId11"/>
    <p:sldId id="267" r:id="rId12"/>
    <p:sldId id="262" r:id="rId13"/>
    <p:sldId id="268" r:id="rId14"/>
    <p:sldId id="270" r:id="rId15"/>
    <p:sldId id="271" r:id="rId16"/>
    <p:sldId id="273"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3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BEE07-1EAD-4AEE-9914-F55F7185EE61}" type="datetimeFigureOut">
              <a:rPr lang="zh-CN" altLang="en-US" smtClean="0"/>
              <a:t>2019/6/26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1ACD8-35DE-44A5-A1CE-8E9518A4ADA5}" type="slidenum">
              <a:rPr lang="zh-CN" altLang="en-US" smtClean="0"/>
              <a:t>‹#›</a:t>
            </a:fld>
            <a:endParaRPr lang="zh-CN" altLang="en-US"/>
          </a:p>
        </p:txBody>
      </p:sp>
    </p:spTree>
    <p:extLst>
      <p:ext uri="{BB962C8B-B14F-4D97-AF65-F5344CB8AC3E}">
        <p14:creationId xmlns:p14="http://schemas.microsoft.com/office/powerpoint/2010/main" val="166064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单位高斯分布</a:t>
            </a:r>
          </a:p>
        </p:txBody>
      </p:sp>
      <p:sp>
        <p:nvSpPr>
          <p:cNvPr id="4" name="灯片编号占位符 3"/>
          <p:cNvSpPr>
            <a:spLocks noGrp="1"/>
          </p:cNvSpPr>
          <p:nvPr>
            <p:ph type="sldNum" sz="quarter" idx="5"/>
          </p:nvPr>
        </p:nvSpPr>
        <p:spPr/>
        <p:txBody>
          <a:bodyPr/>
          <a:lstStyle/>
          <a:p>
            <a:fld id="{8B11ACD8-35DE-44A5-A1CE-8E9518A4ADA5}" type="slidenum">
              <a:rPr lang="zh-CN" altLang="en-US" smtClean="0"/>
              <a:t>5</a:t>
            </a:fld>
            <a:endParaRPr lang="zh-CN" altLang="en-US"/>
          </a:p>
        </p:txBody>
      </p:sp>
    </p:spTree>
    <p:extLst>
      <p:ext uri="{BB962C8B-B14F-4D97-AF65-F5344CB8AC3E}">
        <p14:creationId xmlns:p14="http://schemas.microsoft.com/office/powerpoint/2010/main" val="205366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近似估计数据分布的似然</a:t>
            </a:r>
          </a:p>
        </p:txBody>
      </p:sp>
      <p:sp>
        <p:nvSpPr>
          <p:cNvPr id="4" name="灯片编号占位符 3"/>
          <p:cNvSpPr>
            <a:spLocks noGrp="1"/>
          </p:cNvSpPr>
          <p:nvPr>
            <p:ph type="sldNum" sz="quarter" idx="5"/>
          </p:nvPr>
        </p:nvSpPr>
        <p:spPr/>
        <p:txBody>
          <a:bodyPr/>
          <a:lstStyle/>
          <a:p>
            <a:fld id="{8B11ACD8-35DE-44A5-A1CE-8E9518A4ADA5}" type="slidenum">
              <a:rPr lang="zh-CN" altLang="en-US" smtClean="0"/>
              <a:t>6</a:t>
            </a:fld>
            <a:endParaRPr lang="zh-CN" altLang="en-US"/>
          </a:p>
        </p:txBody>
      </p:sp>
    </p:spTree>
    <p:extLst>
      <p:ext uri="{BB962C8B-B14F-4D97-AF65-F5344CB8AC3E}">
        <p14:creationId xmlns:p14="http://schemas.microsoft.com/office/powerpoint/2010/main" val="1195483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精确计算数据分布的似然</a:t>
            </a:r>
          </a:p>
        </p:txBody>
      </p:sp>
      <p:sp>
        <p:nvSpPr>
          <p:cNvPr id="4" name="灯片编号占位符 3"/>
          <p:cNvSpPr>
            <a:spLocks noGrp="1"/>
          </p:cNvSpPr>
          <p:nvPr>
            <p:ph type="sldNum" sz="quarter" idx="5"/>
          </p:nvPr>
        </p:nvSpPr>
        <p:spPr/>
        <p:txBody>
          <a:bodyPr/>
          <a:lstStyle/>
          <a:p>
            <a:fld id="{8B11ACD8-35DE-44A5-A1CE-8E9518A4ADA5}" type="slidenum">
              <a:rPr lang="zh-CN" altLang="en-US" smtClean="0"/>
              <a:t>7</a:t>
            </a:fld>
            <a:endParaRPr lang="zh-CN" altLang="en-US"/>
          </a:p>
        </p:txBody>
      </p:sp>
    </p:spTree>
    <p:extLst>
      <p:ext uri="{BB962C8B-B14F-4D97-AF65-F5344CB8AC3E}">
        <p14:creationId xmlns:p14="http://schemas.microsoft.com/office/powerpoint/2010/main" val="22977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基于向量量化的压缩。梯度在量化处不能前传，直接把</a:t>
            </a:r>
            <a:r>
              <a:rPr lang="en-US" altLang="zh-CN" dirty="0" err="1"/>
              <a:t>Zq</a:t>
            </a:r>
            <a:r>
              <a:rPr lang="zh-CN" altLang="en-US" dirty="0"/>
              <a:t>的梯度传给</a:t>
            </a:r>
            <a:r>
              <a:rPr lang="en-US" altLang="zh-CN" dirty="0"/>
              <a:t>Ze</a:t>
            </a:r>
            <a:endParaRPr lang="zh-CN" altLang="en-US" dirty="0"/>
          </a:p>
        </p:txBody>
      </p:sp>
      <p:sp>
        <p:nvSpPr>
          <p:cNvPr id="4" name="灯片编号占位符 3"/>
          <p:cNvSpPr>
            <a:spLocks noGrp="1"/>
          </p:cNvSpPr>
          <p:nvPr>
            <p:ph type="sldNum" sz="quarter" idx="5"/>
          </p:nvPr>
        </p:nvSpPr>
        <p:spPr/>
        <p:txBody>
          <a:bodyPr/>
          <a:lstStyle/>
          <a:p>
            <a:fld id="{8B11ACD8-35DE-44A5-A1CE-8E9518A4ADA5}" type="slidenum">
              <a:rPr lang="zh-CN" altLang="en-US" smtClean="0"/>
              <a:t>8</a:t>
            </a:fld>
            <a:endParaRPr lang="zh-CN" altLang="en-US"/>
          </a:p>
        </p:txBody>
      </p:sp>
    </p:spTree>
    <p:extLst>
      <p:ext uri="{BB962C8B-B14F-4D97-AF65-F5344CB8AC3E}">
        <p14:creationId xmlns:p14="http://schemas.microsoft.com/office/powerpoint/2010/main" val="3849674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基于向量量化的压缩。梯度在量化处不能前传，直接把</a:t>
            </a:r>
            <a:r>
              <a:rPr lang="en-US" altLang="zh-CN" dirty="0" err="1"/>
              <a:t>Zq</a:t>
            </a:r>
            <a:r>
              <a:rPr lang="zh-CN" altLang="en-US" dirty="0"/>
              <a:t>的梯度传给</a:t>
            </a:r>
            <a:r>
              <a:rPr lang="en-US" altLang="zh-CN" dirty="0"/>
              <a:t>Ze</a:t>
            </a:r>
            <a:endParaRPr lang="zh-CN" altLang="en-US" dirty="0"/>
          </a:p>
        </p:txBody>
      </p:sp>
      <p:sp>
        <p:nvSpPr>
          <p:cNvPr id="4" name="灯片编号占位符 3"/>
          <p:cNvSpPr>
            <a:spLocks noGrp="1"/>
          </p:cNvSpPr>
          <p:nvPr>
            <p:ph type="sldNum" sz="quarter" idx="5"/>
          </p:nvPr>
        </p:nvSpPr>
        <p:spPr/>
        <p:txBody>
          <a:bodyPr/>
          <a:lstStyle/>
          <a:p>
            <a:fld id="{8B11ACD8-35DE-44A5-A1CE-8E9518A4ADA5}" type="slidenum">
              <a:rPr lang="zh-CN" altLang="en-US" smtClean="0"/>
              <a:t>9</a:t>
            </a:fld>
            <a:endParaRPr lang="zh-CN" altLang="en-US"/>
          </a:p>
        </p:txBody>
      </p:sp>
    </p:spTree>
    <p:extLst>
      <p:ext uri="{BB962C8B-B14F-4D97-AF65-F5344CB8AC3E}">
        <p14:creationId xmlns:p14="http://schemas.microsoft.com/office/powerpoint/2010/main" val="2862079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ImageNet</a:t>
            </a:r>
            <a:r>
              <a:rPr lang="zh-CN" altLang="en-US" dirty="0"/>
              <a:t>多样性更好</a:t>
            </a:r>
          </a:p>
        </p:txBody>
      </p:sp>
      <p:sp>
        <p:nvSpPr>
          <p:cNvPr id="4" name="灯片编号占位符 3"/>
          <p:cNvSpPr>
            <a:spLocks noGrp="1"/>
          </p:cNvSpPr>
          <p:nvPr>
            <p:ph type="sldNum" sz="quarter" idx="5"/>
          </p:nvPr>
        </p:nvSpPr>
        <p:spPr/>
        <p:txBody>
          <a:bodyPr/>
          <a:lstStyle/>
          <a:p>
            <a:fld id="{8B11ACD8-35DE-44A5-A1CE-8E9518A4ADA5}" type="slidenum">
              <a:rPr lang="zh-CN" altLang="en-US" smtClean="0"/>
              <a:t>16</a:t>
            </a:fld>
            <a:endParaRPr lang="zh-CN" altLang="en-US"/>
          </a:p>
        </p:txBody>
      </p:sp>
    </p:spTree>
    <p:extLst>
      <p:ext uri="{BB962C8B-B14F-4D97-AF65-F5344CB8AC3E}">
        <p14:creationId xmlns:p14="http://schemas.microsoft.com/office/powerpoint/2010/main" val="646783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人脸的对称性，头发整体颜色，双眼颜色相同</a:t>
            </a:r>
          </a:p>
        </p:txBody>
      </p:sp>
      <p:sp>
        <p:nvSpPr>
          <p:cNvPr id="4" name="灯片编号占位符 3"/>
          <p:cNvSpPr>
            <a:spLocks noGrp="1"/>
          </p:cNvSpPr>
          <p:nvPr>
            <p:ph type="sldNum" sz="quarter" idx="5"/>
          </p:nvPr>
        </p:nvSpPr>
        <p:spPr/>
        <p:txBody>
          <a:bodyPr/>
          <a:lstStyle/>
          <a:p>
            <a:fld id="{8B11ACD8-35DE-44A5-A1CE-8E9518A4ADA5}" type="slidenum">
              <a:rPr lang="zh-CN" altLang="en-US" smtClean="0"/>
              <a:t>17</a:t>
            </a:fld>
            <a:endParaRPr lang="zh-CN" altLang="en-US"/>
          </a:p>
        </p:txBody>
      </p:sp>
    </p:spTree>
    <p:extLst>
      <p:ext uri="{BB962C8B-B14F-4D97-AF65-F5344CB8AC3E}">
        <p14:creationId xmlns:p14="http://schemas.microsoft.com/office/powerpoint/2010/main" val="3941121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0DBD7-337F-433E-917A-07CF80C7B1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52C1981-7900-42E9-927E-F4CBF0C6EA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3F02BF2-EFF6-4E22-B601-8BE23BAA8D48}"/>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5" name="页脚占位符 4">
            <a:extLst>
              <a:ext uri="{FF2B5EF4-FFF2-40B4-BE49-F238E27FC236}">
                <a16:creationId xmlns:a16="http://schemas.microsoft.com/office/drawing/2014/main" id="{37689ECE-05A4-456F-891A-8C879144BA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B4DB3A-D20D-45DE-90C9-D0EE5CC9833F}"/>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2484338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86530-956D-465F-8DF4-AB65E39F65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B331135-5534-4023-ACF5-88A20017AB3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CE710-1BD6-4DEA-9091-4C90036E0772}"/>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5" name="页脚占位符 4">
            <a:extLst>
              <a:ext uri="{FF2B5EF4-FFF2-40B4-BE49-F238E27FC236}">
                <a16:creationId xmlns:a16="http://schemas.microsoft.com/office/drawing/2014/main" id="{4FC3F45C-1E13-430F-AFE9-62F8FA1736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43FA04-B25E-469B-8D8D-FE05B33D03CE}"/>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310297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8B44BA9-604C-45DB-9CC7-46BC5A5B05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4930B3-4059-40DE-9501-275D67D94EC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23E91C0-D353-4E2A-A362-83A6FB2435D3}"/>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5" name="页脚占位符 4">
            <a:extLst>
              <a:ext uri="{FF2B5EF4-FFF2-40B4-BE49-F238E27FC236}">
                <a16:creationId xmlns:a16="http://schemas.microsoft.com/office/drawing/2014/main" id="{D90AFCC4-F132-498C-BD9A-8F30DF11D3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B32FB5-395B-4909-B1AC-8D17694C9C13}"/>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506891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F76C0-1F61-426C-99BF-4CFEC9FAD3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169EC0-3DC0-4F0F-A233-7D4C663FC5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FCADA2-DFDE-44C6-B11A-8F3DA3190158}"/>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5" name="页脚占位符 4">
            <a:extLst>
              <a:ext uri="{FF2B5EF4-FFF2-40B4-BE49-F238E27FC236}">
                <a16:creationId xmlns:a16="http://schemas.microsoft.com/office/drawing/2014/main" id="{1172EA20-B7A0-4016-9BA1-15A354173D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B2AA80-007F-40FF-94D5-114A627C214C}"/>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415992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1EF08-FA36-4D22-B800-2C759D0A0C8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82FE6A-C178-49BF-ACF9-15C80CA386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ACFA7FA-B137-4226-84F3-2C853CD27D6F}"/>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5" name="页脚占位符 4">
            <a:extLst>
              <a:ext uri="{FF2B5EF4-FFF2-40B4-BE49-F238E27FC236}">
                <a16:creationId xmlns:a16="http://schemas.microsoft.com/office/drawing/2014/main" id="{7A504C5F-4F3A-41C8-BCE9-48CAD44A50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78384F-A58E-486B-BD5B-B7FF51155BEA}"/>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1280899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B8978-5B02-4C86-86FC-9000D15668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EB07E0-45D2-4BD7-9552-16F25729292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7F1B3E-FCEB-4942-9780-A8D4C2E28E9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370D9C-A025-462F-9E26-5BA488F6CAEF}"/>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6" name="页脚占位符 5">
            <a:extLst>
              <a:ext uri="{FF2B5EF4-FFF2-40B4-BE49-F238E27FC236}">
                <a16:creationId xmlns:a16="http://schemas.microsoft.com/office/drawing/2014/main" id="{3785A494-952E-40B0-9FF9-DA37480A47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EFDAE4-B6D2-4A16-B8F3-FE13D23F4270}"/>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3082400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893A5-743A-4EDB-BD14-A1822C98554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195F2C-653B-42F3-820A-A015E99DF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10650B-937C-48EE-8B70-06A58498B50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4AB5C5-0BD7-47D7-B42F-EB82CC210B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0AEDA34-1419-4C6A-A57B-19D661B3A0E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504D3E-98A6-411E-BB1C-C19FEE7A0331}"/>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8" name="页脚占位符 7">
            <a:extLst>
              <a:ext uri="{FF2B5EF4-FFF2-40B4-BE49-F238E27FC236}">
                <a16:creationId xmlns:a16="http://schemas.microsoft.com/office/drawing/2014/main" id="{E176EC20-AD01-43AB-B416-94CC6EA7B1B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A02247-4E67-4D9F-8DCB-E6E3190258EA}"/>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335087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B1E09-E6FC-418C-8818-A9D70ADE4A4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10BCB10-5EB2-4B09-86BD-DFDB00E1B7A5}"/>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4" name="页脚占位符 3">
            <a:extLst>
              <a:ext uri="{FF2B5EF4-FFF2-40B4-BE49-F238E27FC236}">
                <a16:creationId xmlns:a16="http://schemas.microsoft.com/office/drawing/2014/main" id="{7B90D438-39EA-4B52-81AD-9DC9B85526F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7D91DFC-D480-4599-9D55-E906EE1F78D3}"/>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3202361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4F98846-E276-4897-9424-94D4685608A2}"/>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3" name="页脚占位符 2">
            <a:extLst>
              <a:ext uri="{FF2B5EF4-FFF2-40B4-BE49-F238E27FC236}">
                <a16:creationId xmlns:a16="http://schemas.microsoft.com/office/drawing/2014/main" id="{DF8E5D05-E541-4BD0-9CA2-0F4E6804A98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59A9A9-C98B-4792-BA48-E360DA6660E5}"/>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2579718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D87D2-5E63-43E2-891F-4BB1BCD0EA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9F63E90-2017-4D4A-8703-67680A2495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4DA318-F95A-4652-877F-3C4C208629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751C807-F63B-4BCC-A4B3-446411718F54}"/>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6" name="页脚占位符 5">
            <a:extLst>
              <a:ext uri="{FF2B5EF4-FFF2-40B4-BE49-F238E27FC236}">
                <a16:creationId xmlns:a16="http://schemas.microsoft.com/office/drawing/2014/main" id="{DF773913-D2AE-48DA-B856-31314E8961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753469-58A4-417C-B5F2-070A924874C2}"/>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29847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58D15-9F51-4DF8-A369-897DAAFD986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A2D0C21-A364-4593-BEED-368582459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3E5532-CAE0-4987-B27D-BEB65605A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53FAF84-25A6-42B5-8DED-A01AC6E63B1E}"/>
              </a:ext>
            </a:extLst>
          </p:cNvPr>
          <p:cNvSpPr>
            <a:spLocks noGrp="1"/>
          </p:cNvSpPr>
          <p:nvPr>
            <p:ph type="dt" sz="half" idx="10"/>
          </p:nvPr>
        </p:nvSpPr>
        <p:spPr/>
        <p:txBody>
          <a:bodyPr/>
          <a:lstStyle/>
          <a:p>
            <a:fld id="{D9F7F7F8-C506-4245-A91D-1F4361B03160}" type="datetimeFigureOut">
              <a:rPr lang="zh-CN" altLang="en-US" smtClean="0"/>
              <a:t>2019/6/25</a:t>
            </a:fld>
            <a:endParaRPr lang="zh-CN" altLang="en-US"/>
          </a:p>
        </p:txBody>
      </p:sp>
      <p:sp>
        <p:nvSpPr>
          <p:cNvPr id="6" name="页脚占位符 5">
            <a:extLst>
              <a:ext uri="{FF2B5EF4-FFF2-40B4-BE49-F238E27FC236}">
                <a16:creationId xmlns:a16="http://schemas.microsoft.com/office/drawing/2014/main" id="{1DE28036-7811-4277-8A6B-558B4C069A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1FE595-3FDB-450D-9567-0675642C9F34}"/>
              </a:ext>
            </a:extLst>
          </p:cNvPr>
          <p:cNvSpPr>
            <a:spLocks noGrp="1"/>
          </p:cNvSpPr>
          <p:nvPr>
            <p:ph type="sldNum" sz="quarter" idx="12"/>
          </p:nvPr>
        </p:nvSpPr>
        <p:spPr/>
        <p:txBody>
          <a:body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730476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25C6F88-8826-4B75-8BC7-330B856199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DB587F7-22DD-447A-B238-5628E4829E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693DF2-D754-4649-9FC9-C5659D13F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7F7F8-C506-4245-A91D-1F4361B03160}" type="datetimeFigureOut">
              <a:rPr lang="zh-CN" altLang="en-US" smtClean="0"/>
              <a:t>2019/6/25</a:t>
            </a:fld>
            <a:endParaRPr lang="zh-CN" altLang="en-US"/>
          </a:p>
        </p:txBody>
      </p:sp>
      <p:sp>
        <p:nvSpPr>
          <p:cNvPr id="5" name="页脚占位符 4">
            <a:extLst>
              <a:ext uri="{FF2B5EF4-FFF2-40B4-BE49-F238E27FC236}">
                <a16:creationId xmlns:a16="http://schemas.microsoft.com/office/drawing/2014/main" id="{D6685CD4-3EAC-47D0-AA54-72F16EADA4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0A3EFCF-2FA6-4478-8F9D-04CBBC1A76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8ECA2-E42F-4189-8F01-28CE9988FA1F}" type="slidenum">
              <a:rPr lang="zh-CN" altLang="en-US" smtClean="0"/>
              <a:t>‹#›</a:t>
            </a:fld>
            <a:endParaRPr lang="zh-CN" altLang="en-US"/>
          </a:p>
        </p:txBody>
      </p:sp>
    </p:spTree>
    <p:extLst>
      <p:ext uri="{BB962C8B-B14F-4D97-AF65-F5344CB8AC3E}">
        <p14:creationId xmlns:p14="http://schemas.microsoft.com/office/powerpoint/2010/main" val="260305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FF301-6BB0-4324-BFF3-DA0DD8D6B07D}"/>
              </a:ext>
            </a:extLst>
          </p:cNvPr>
          <p:cNvSpPr>
            <a:spLocks noGrp="1"/>
          </p:cNvSpPr>
          <p:nvPr>
            <p:ph type="ctrTitle"/>
          </p:nvPr>
        </p:nvSpPr>
        <p:spPr/>
        <p:txBody>
          <a:bodyPr>
            <a:normAutofit/>
          </a:bodyPr>
          <a:lstStyle/>
          <a:p>
            <a:r>
              <a:rPr lang="en-US" altLang="zh-CN" sz="4800" b="1" dirty="0">
                <a:latin typeface="Times New Roman" panose="02020603050405020304" pitchFamily="18" charset="0"/>
                <a:cs typeface="Times New Roman" panose="02020603050405020304" pitchFamily="18" charset="0"/>
              </a:rPr>
              <a:t>Vector Quantized Variational AutoEncoder (VQ-VAE)</a:t>
            </a:r>
            <a:endParaRPr lang="zh-CN" altLang="en-US" sz="4800" b="1"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A8B24476-7D3B-44EB-9A1B-BF2D8E58AF3D}"/>
              </a:ext>
            </a:extLst>
          </p:cNvPr>
          <p:cNvSpPr>
            <a:spLocks noGrp="1"/>
          </p:cNvSpPr>
          <p:nvPr>
            <p:ph type="subTitle" idx="1"/>
          </p:nvPr>
        </p:nvSpPr>
        <p:spPr>
          <a:xfrm>
            <a:off x="1524000" y="3752958"/>
            <a:ext cx="9144000" cy="1655762"/>
          </a:xfrm>
        </p:spPr>
        <p:txBody>
          <a:bodyPr/>
          <a:lstStyle/>
          <a:p>
            <a:r>
              <a:rPr lang="en-US" altLang="zh-CN" dirty="0"/>
              <a:t>Peng Jialun  2019.06.26</a:t>
            </a:r>
            <a:endParaRPr lang="zh-CN" altLang="en-US" dirty="0"/>
          </a:p>
        </p:txBody>
      </p:sp>
    </p:spTree>
    <p:extLst>
      <p:ext uri="{BB962C8B-B14F-4D97-AF65-F5344CB8AC3E}">
        <p14:creationId xmlns:p14="http://schemas.microsoft.com/office/powerpoint/2010/main" val="1384918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a:t>
            </a:r>
          </a:p>
        </p:txBody>
      </p:sp>
      <p:pic>
        <p:nvPicPr>
          <p:cNvPr id="11" name="图片 10">
            <a:extLst>
              <a:ext uri="{FF2B5EF4-FFF2-40B4-BE49-F238E27FC236}">
                <a16:creationId xmlns:a16="http://schemas.microsoft.com/office/drawing/2014/main" id="{D1BDFBB9-AECB-4C12-AAF3-7BC9BDA1DD80}"/>
              </a:ext>
            </a:extLst>
          </p:cNvPr>
          <p:cNvPicPr>
            <a:picLocks noChangeAspect="1"/>
          </p:cNvPicPr>
          <p:nvPr/>
        </p:nvPicPr>
        <p:blipFill>
          <a:blip r:embed="rId2"/>
          <a:stretch>
            <a:fillRect/>
          </a:stretch>
        </p:blipFill>
        <p:spPr>
          <a:xfrm>
            <a:off x="2348355" y="1304749"/>
            <a:ext cx="7076190" cy="428571"/>
          </a:xfrm>
          <a:prstGeom prst="rect">
            <a:avLst/>
          </a:prstGeom>
        </p:spPr>
      </p:pic>
      <p:cxnSp>
        <p:nvCxnSpPr>
          <p:cNvPr id="13" name="直接箭头连接符 12">
            <a:extLst>
              <a:ext uri="{FF2B5EF4-FFF2-40B4-BE49-F238E27FC236}">
                <a16:creationId xmlns:a16="http://schemas.microsoft.com/office/drawing/2014/main" id="{81CDB284-5362-4A0F-852C-D4AB146AC2FE}"/>
              </a:ext>
            </a:extLst>
          </p:cNvPr>
          <p:cNvCxnSpPr/>
          <p:nvPr/>
        </p:nvCxnSpPr>
        <p:spPr>
          <a:xfrm>
            <a:off x="3695700" y="1733320"/>
            <a:ext cx="0" cy="32408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E863D1F-91AB-4B9F-BE6E-C480D3E4B005}"/>
              </a:ext>
            </a:extLst>
          </p:cNvPr>
          <p:cNvSpPr txBox="1"/>
          <p:nvPr/>
        </p:nvSpPr>
        <p:spPr>
          <a:xfrm>
            <a:off x="3245897" y="2057400"/>
            <a:ext cx="899605" cy="307777"/>
          </a:xfrm>
          <a:prstGeom prst="rect">
            <a:avLst/>
          </a:prstGeom>
          <a:noFill/>
        </p:spPr>
        <p:txBody>
          <a:bodyPr wrap="none" rtlCol="0">
            <a:spAutoFit/>
          </a:bodyPr>
          <a:lstStyle/>
          <a:p>
            <a:r>
              <a:rPr lang="en-US" altLang="zh-CN" sz="1400" b="1" dirty="0">
                <a:solidFill>
                  <a:schemeClr val="accent5">
                    <a:lumMod val="75000"/>
                  </a:schemeClr>
                </a:solidFill>
              </a:rPr>
              <a:t>MSE loss</a:t>
            </a:r>
            <a:endParaRPr lang="zh-CN" altLang="en-US" sz="1400" b="1" dirty="0">
              <a:solidFill>
                <a:schemeClr val="accent5">
                  <a:lumMod val="75000"/>
                </a:schemeClr>
              </a:solidFill>
            </a:endParaRPr>
          </a:p>
        </p:txBody>
      </p:sp>
      <p:cxnSp>
        <p:nvCxnSpPr>
          <p:cNvPr id="15" name="直接箭头连接符 14">
            <a:extLst>
              <a:ext uri="{FF2B5EF4-FFF2-40B4-BE49-F238E27FC236}">
                <a16:creationId xmlns:a16="http://schemas.microsoft.com/office/drawing/2014/main" id="{64B80C3A-29D9-4F8F-8DE2-610BDB95324A}"/>
              </a:ext>
            </a:extLst>
          </p:cNvPr>
          <p:cNvCxnSpPr/>
          <p:nvPr/>
        </p:nvCxnSpPr>
        <p:spPr>
          <a:xfrm>
            <a:off x="6038850" y="1733320"/>
            <a:ext cx="0" cy="32408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EDA22A8-56BC-420C-832E-95F853E5DF55}"/>
              </a:ext>
            </a:extLst>
          </p:cNvPr>
          <p:cNvSpPr txBox="1"/>
          <p:nvPr/>
        </p:nvSpPr>
        <p:spPr>
          <a:xfrm>
            <a:off x="5361421" y="2057400"/>
            <a:ext cx="1354858" cy="307777"/>
          </a:xfrm>
          <a:prstGeom prst="rect">
            <a:avLst/>
          </a:prstGeom>
          <a:noFill/>
        </p:spPr>
        <p:txBody>
          <a:bodyPr wrap="none" rtlCol="0">
            <a:spAutoFit/>
          </a:bodyPr>
          <a:lstStyle/>
          <a:p>
            <a:r>
              <a:rPr lang="en-US" altLang="zh-CN" sz="1400" b="1" dirty="0">
                <a:solidFill>
                  <a:schemeClr val="accent5">
                    <a:lumMod val="75000"/>
                  </a:schemeClr>
                </a:solidFill>
              </a:rPr>
              <a:t>codebook loss</a:t>
            </a:r>
            <a:endParaRPr lang="zh-CN" altLang="en-US" sz="1400" b="1" dirty="0">
              <a:solidFill>
                <a:schemeClr val="accent5">
                  <a:lumMod val="75000"/>
                </a:schemeClr>
              </a:solidFill>
            </a:endParaRPr>
          </a:p>
        </p:txBody>
      </p:sp>
      <p:cxnSp>
        <p:nvCxnSpPr>
          <p:cNvPr id="17" name="直接箭头连接符 16">
            <a:extLst>
              <a:ext uri="{FF2B5EF4-FFF2-40B4-BE49-F238E27FC236}">
                <a16:creationId xmlns:a16="http://schemas.microsoft.com/office/drawing/2014/main" id="{5AD16901-69EC-4129-BA48-3C6C402664C6}"/>
              </a:ext>
            </a:extLst>
          </p:cNvPr>
          <p:cNvCxnSpPr/>
          <p:nvPr/>
        </p:nvCxnSpPr>
        <p:spPr>
          <a:xfrm>
            <a:off x="8346026" y="1734808"/>
            <a:ext cx="0" cy="32408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C51C6D6-29FF-4B9B-99AB-57A5C0F4F142}"/>
              </a:ext>
            </a:extLst>
          </p:cNvPr>
          <p:cNvSpPr txBox="1"/>
          <p:nvPr/>
        </p:nvSpPr>
        <p:spPr>
          <a:xfrm>
            <a:off x="7553181" y="2057400"/>
            <a:ext cx="1585690" cy="307777"/>
          </a:xfrm>
          <a:prstGeom prst="rect">
            <a:avLst/>
          </a:prstGeom>
          <a:noFill/>
        </p:spPr>
        <p:txBody>
          <a:bodyPr wrap="none" rtlCol="0">
            <a:spAutoFit/>
          </a:bodyPr>
          <a:lstStyle/>
          <a:p>
            <a:r>
              <a:rPr lang="en-US" altLang="zh-CN" sz="1400" b="1" dirty="0">
                <a:solidFill>
                  <a:schemeClr val="accent5">
                    <a:lumMod val="75000"/>
                  </a:schemeClr>
                </a:solidFill>
              </a:rPr>
              <a:t>commitment loss</a:t>
            </a:r>
            <a:endParaRPr lang="zh-CN" altLang="en-US" sz="1400" b="1" dirty="0">
              <a:solidFill>
                <a:schemeClr val="accent5">
                  <a:lumMod val="75000"/>
                </a:schemeClr>
              </a:solidFill>
            </a:endParaRPr>
          </a:p>
        </p:txBody>
      </p:sp>
      <p:sp>
        <p:nvSpPr>
          <p:cNvPr id="19" name="矩形 18">
            <a:extLst>
              <a:ext uri="{FF2B5EF4-FFF2-40B4-BE49-F238E27FC236}">
                <a16:creationId xmlns:a16="http://schemas.microsoft.com/office/drawing/2014/main" id="{2F74905E-6967-477C-AD64-8E2E4167A2D4}"/>
              </a:ext>
            </a:extLst>
          </p:cNvPr>
          <p:cNvSpPr/>
          <p:nvPr/>
        </p:nvSpPr>
        <p:spPr>
          <a:xfrm>
            <a:off x="2348355" y="2790736"/>
            <a:ext cx="7319520" cy="646331"/>
          </a:xfrm>
          <a:prstGeom prst="rect">
            <a:avLst/>
          </a:prstGeom>
        </p:spPr>
        <p:txBody>
          <a:bodyPr wrap="square">
            <a:spAutoFit/>
          </a:bodyPr>
          <a:lstStyle/>
          <a:p>
            <a:pPr algn="just"/>
            <a:r>
              <a:rPr lang="en-US" altLang="zh-CN" dirty="0"/>
              <a:t>The </a:t>
            </a:r>
            <a:r>
              <a:rPr lang="en-US" altLang="zh-CN" i="1" dirty="0"/>
              <a:t>MSE loss </a:t>
            </a:r>
            <a:r>
              <a:rPr lang="en-US" altLang="zh-CN" dirty="0"/>
              <a:t>is the reconstruction loss which optimizes the decoder and the encoder. </a:t>
            </a:r>
          </a:p>
        </p:txBody>
      </p:sp>
      <p:sp>
        <p:nvSpPr>
          <p:cNvPr id="20" name="矩形 19">
            <a:extLst>
              <a:ext uri="{FF2B5EF4-FFF2-40B4-BE49-F238E27FC236}">
                <a16:creationId xmlns:a16="http://schemas.microsoft.com/office/drawing/2014/main" id="{BA2A9478-94D1-473E-87A8-148FDBC26B62}"/>
              </a:ext>
            </a:extLst>
          </p:cNvPr>
          <p:cNvSpPr/>
          <p:nvPr/>
        </p:nvSpPr>
        <p:spPr>
          <a:xfrm>
            <a:off x="2348355" y="3630573"/>
            <a:ext cx="7319520" cy="646331"/>
          </a:xfrm>
          <a:prstGeom prst="rect">
            <a:avLst/>
          </a:prstGeom>
        </p:spPr>
        <p:txBody>
          <a:bodyPr wrap="square">
            <a:spAutoFit/>
          </a:bodyPr>
          <a:lstStyle/>
          <a:p>
            <a:pPr algn="just"/>
            <a:r>
              <a:rPr lang="en-US" altLang="zh-CN" dirty="0"/>
              <a:t>The </a:t>
            </a:r>
            <a:r>
              <a:rPr lang="en-US" altLang="zh-CN" i="1" dirty="0"/>
              <a:t>codebook loss</a:t>
            </a:r>
            <a:r>
              <a:rPr lang="zh-CN" altLang="en-US" i="1" dirty="0"/>
              <a:t>，</a:t>
            </a:r>
            <a:r>
              <a:rPr lang="en-US" altLang="zh-CN" dirty="0"/>
              <a:t>which only applies to the codebook variables, brings the selected codebook </a:t>
            </a:r>
            <a:r>
              <a:rPr lang="en-US" altLang="zh-CN" i="1" dirty="0"/>
              <a:t>e</a:t>
            </a:r>
            <a:r>
              <a:rPr lang="en-US" altLang="zh-CN" b="1" dirty="0"/>
              <a:t> </a:t>
            </a:r>
            <a:r>
              <a:rPr lang="en-US" altLang="zh-CN" dirty="0"/>
              <a:t>close to the output of the encoder. </a:t>
            </a:r>
          </a:p>
        </p:txBody>
      </p:sp>
      <p:sp>
        <p:nvSpPr>
          <p:cNvPr id="21" name="矩形 20">
            <a:extLst>
              <a:ext uri="{FF2B5EF4-FFF2-40B4-BE49-F238E27FC236}">
                <a16:creationId xmlns:a16="http://schemas.microsoft.com/office/drawing/2014/main" id="{8591F0E6-AC7B-4CFD-91CB-7575D41F13CC}"/>
              </a:ext>
            </a:extLst>
          </p:cNvPr>
          <p:cNvSpPr/>
          <p:nvPr/>
        </p:nvSpPr>
        <p:spPr>
          <a:xfrm>
            <a:off x="2348355" y="4470410"/>
            <a:ext cx="7319520" cy="1200329"/>
          </a:xfrm>
          <a:prstGeom prst="rect">
            <a:avLst/>
          </a:prstGeom>
        </p:spPr>
        <p:txBody>
          <a:bodyPr wrap="square">
            <a:spAutoFit/>
          </a:bodyPr>
          <a:lstStyle/>
          <a:p>
            <a:pPr algn="just"/>
            <a:r>
              <a:rPr lang="en-US" altLang="zh-CN" dirty="0"/>
              <a:t>The </a:t>
            </a:r>
            <a:r>
              <a:rPr lang="en-US" altLang="zh-CN" i="1" dirty="0"/>
              <a:t>commitment loss</a:t>
            </a:r>
            <a:r>
              <a:rPr lang="en-US" altLang="zh-CN" dirty="0"/>
              <a:t>, which only applies to the encoder weights, encourages the output of the encoder to stay close to the chosen codebook vector to prevent it from fluctuating too frequently from one code vector to another. </a:t>
            </a:r>
            <a:endParaRPr lang="zh-CN" altLang="en-US" i="1" dirty="0"/>
          </a:p>
        </p:txBody>
      </p:sp>
    </p:spTree>
    <p:extLst>
      <p:ext uri="{BB962C8B-B14F-4D97-AF65-F5344CB8AC3E}">
        <p14:creationId xmlns:p14="http://schemas.microsoft.com/office/powerpoint/2010/main" val="3715007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5D2D9D0-1FB3-4D73-AC12-AE353FA33BE5}"/>
              </a:ext>
            </a:extLst>
          </p:cNvPr>
          <p:cNvPicPr>
            <a:picLocks noChangeAspect="1"/>
          </p:cNvPicPr>
          <p:nvPr/>
        </p:nvPicPr>
        <p:blipFill>
          <a:blip r:embed="rId2"/>
          <a:stretch>
            <a:fillRect/>
          </a:stretch>
        </p:blipFill>
        <p:spPr>
          <a:xfrm>
            <a:off x="1981514" y="3157746"/>
            <a:ext cx="8228968" cy="2704246"/>
          </a:xfrm>
          <a:prstGeom prst="rect">
            <a:avLst/>
          </a:prstGeom>
        </p:spPr>
      </p:pic>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a:t>
            </a:r>
          </a:p>
        </p:txBody>
      </p:sp>
      <p:sp>
        <p:nvSpPr>
          <p:cNvPr id="10" name="矩形 9">
            <a:extLst>
              <a:ext uri="{FF2B5EF4-FFF2-40B4-BE49-F238E27FC236}">
                <a16:creationId xmlns:a16="http://schemas.microsoft.com/office/drawing/2014/main" id="{993B6508-0B2F-4D5F-BB75-460A3F98D0D1}"/>
              </a:ext>
            </a:extLst>
          </p:cNvPr>
          <p:cNvSpPr/>
          <p:nvPr/>
        </p:nvSpPr>
        <p:spPr>
          <a:xfrm>
            <a:off x="2224530" y="1793728"/>
            <a:ext cx="7742939" cy="1200329"/>
          </a:xfrm>
          <a:prstGeom prst="rect">
            <a:avLst/>
          </a:prstGeom>
        </p:spPr>
        <p:txBody>
          <a:bodyPr wrap="square">
            <a:spAutoFit/>
          </a:bodyPr>
          <a:lstStyle/>
          <a:p>
            <a:pPr algn="just"/>
            <a:r>
              <a:rPr lang="en-US" altLang="zh-CN" dirty="0">
                <a:solidFill>
                  <a:srgbClr val="000000"/>
                </a:solidFill>
              </a:rPr>
              <a:t>VQ-VAE can make effective use of the latent space, it can successfully model important features that usually span many dimensions in data as opposed to focusing or spending capacity on noise and imperceptible details which are often local.</a:t>
            </a:r>
            <a:endParaRPr lang="zh-CN" altLang="en-US" dirty="0"/>
          </a:p>
        </p:txBody>
      </p:sp>
    </p:spTree>
    <p:extLst>
      <p:ext uri="{BB962C8B-B14F-4D97-AF65-F5344CB8AC3E}">
        <p14:creationId xmlns:p14="http://schemas.microsoft.com/office/powerpoint/2010/main" val="2178193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8D0016-0DCD-479E-AF5E-7A5F745FB09E}"/>
              </a:ext>
            </a:extLst>
          </p:cNvPr>
          <p:cNvPicPr>
            <a:picLocks noChangeAspect="1"/>
          </p:cNvPicPr>
          <p:nvPr/>
        </p:nvPicPr>
        <p:blipFill>
          <a:blip r:embed="rId2"/>
          <a:stretch>
            <a:fillRect/>
          </a:stretch>
        </p:blipFill>
        <p:spPr>
          <a:xfrm>
            <a:off x="2032535" y="3153296"/>
            <a:ext cx="8126928" cy="3315726"/>
          </a:xfrm>
          <a:prstGeom prst="rect">
            <a:avLst/>
          </a:prstGeom>
        </p:spPr>
      </p:pic>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a:t>
            </a:r>
          </a:p>
        </p:txBody>
      </p:sp>
      <p:sp>
        <p:nvSpPr>
          <p:cNvPr id="3" name="矩形 2">
            <a:extLst>
              <a:ext uri="{FF2B5EF4-FFF2-40B4-BE49-F238E27FC236}">
                <a16:creationId xmlns:a16="http://schemas.microsoft.com/office/drawing/2014/main" id="{33AB5C2E-C599-4B40-884F-0DE4DDF44DC9}"/>
              </a:ext>
            </a:extLst>
          </p:cNvPr>
          <p:cNvSpPr/>
          <p:nvPr/>
        </p:nvSpPr>
        <p:spPr>
          <a:xfrm>
            <a:off x="2200925" y="1398970"/>
            <a:ext cx="7790148" cy="1754326"/>
          </a:xfrm>
          <a:prstGeom prst="rect">
            <a:avLst/>
          </a:prstGeom>
        </p:spPr>
        <p:txBody>
          <a:bodyPr wrap="square">
            <a:spAutoFit/>
          </a:bodyPr>
          <a:lstStyle/>
          <a:p>
            <a:pPr algn="just"/>
            <a:r>
              <a:rPr lang="en-US" altLang="zh-CN" dirty="0">
                <a:solidFill>
                  <a:srgbClr val="000000"/>
                </a:solidFill>
              </a:rPr>
              <a:t>After training, we fit an autoregressive distribution over </a:t>
            </a:r>
            <a:r>
              <a:rPr lang="en-US" altLang="zh-CN" i="1" dirty="0">
                <a:solidFill>
                  <a:srgbClr val="000000"/>
                </a:solidFill>
              </a:rPr>
              <a:t>z. </a:t>
            </a:r>
            <a:r>
              <a:rPr lang="en-US" altLang="zh-CN" dirty="0"/>
              <a:t>We use a PixelCNN over the discrete </a:t>
            </a:r>
            <a:r>
              <a:rPr lang="en-US" altLang="zh-CN" dirty="0" err="1"/>
              <a:t>latents</a:t>
            </a:r>
            <a:r>
              <a:rPr lang="en-US" altLang="zh-CN" dirty="0"/>
              <a:t> for images. Samples drawn from the PixelCNN were mapped to pixel-space with the decoder of the VQ-VAE and can be seen in Figure 3. Sampling in the compressed latent space is much faster than sampling in the pixel space. Any interest in audio or video generation, please refer to the paper.</a:t>
            </a:r>
            <a:endParaRPr lang="zh-CN" altLang="en-US" dirty="0"/>
          </a:p>
        </p:txBody>
      </p:sp>
    </p:spTree>
    <p:extLst>
      <p:ext uri="{BB962C8B-B14F-4D97-AF65-F5344CB8AC3E}">
        <p14:creationId xmlns:p14="http://schemas.microsoft.com/office/powerpoint/2010/main" val="125274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VQ-VAE-2</a:t>
            </a:r>
          </a:p>
        </p:txBody>
      </p:sp>
      <p:pic>
        <p:nvPicPr>
          <p:cNvPr id="6" name="图片 5">
            <a:extLst>
              <a:ext uri="{FF2B5EF4-FFF2-40B4-BE49-F238E27FC236}">
                <a16:creationId xmlns:a16="http://schemas.microsoft.com/office/drawing/2014/main" id="{58D38C59-1CF6-4983-829D-9E3EBCA0E4C1}"/>
              </a:ext>
            </a:extLst>
          </p:cNvPr>
          <p:cNvPicPr>
            <a:picLocks noChangeAspect="1"/>
          </p:cNvPicPr>
          <p:nvPr/>
        </p:nvPicPr>
        <p:blipFill>
          <a:blip r:embed="rId2"/>
          <a:stretch>
            <a:fillRect/>
          </a:stretch>
        </p:blipFill>
        <p:spPr>
          <a:xfrm>
            <a:off x="2133924" y="1090842"/>
            <a:ext cx="8095602" cy="2864713"/>
          </a:xfrm>
          <a:prstGeom prst="rect">
            <a:avLst/>
          </a:prstGeom>
        </p:spPr>
      </p:pic>
      <p:sp>
        <p:nvSpPr>
          <p:cNvPr id="8" name="矩形 7">
            <a:extLst>
              <a:ext uri="{FF2B5EF4-FFF2-40B4-BE49-F238E27FC236}">
                <a16:creationId xmlns:a16="http://schemas.microsoft.com/office/drawing/2014/main" id="{5A8F0485-EBA3-454D-93AB-75022BCAF7AD}"/>
              </a:ext>
            </a:extLst>
          </p:cNvPr>
          <p:cNvSpPr/>
          <p:nvPr/>
        </p:nvSpPr>
        <p:spPr>
          <a:xfrm>
            <a:off x="2133924" y="4441507"/>
            <a:ext cx="8095601" cy="646331"/>
          </a:xfrm>
          <a:prstGeom prst="rect">
            <a:avLst/>
          </a:prstGeom>
        </p:spPr>
        <p:txBody>
          <a:bodyPr wrap="square">
            <a:spAutoFit/>
          </a:bodyPr>
          <a:lstStyle/>
          <a:p>
            <a:pPr algn="just"/>
            <a:r>
              <a:rPr lang="en-US" altLang="zh-CN" b="1" dirty="0">
                <a:solidFill>
                  <a:srgbClr val="000000"/>
                </a:solidFill>
              </a:rPr>
              <a:t>A multi-scale hierarchical organization of VQ-VAE</a:t>
            </a:r>
            <a:r>
              <a:rPr lang="en-US" altLang="zh-CN" b="1" dirty="0"/>
              <a:t>, augmented with powerful priors over the latent codes.</a:t>
            </a:r>
            <a:endParaRPr lang="zh-CN" altLang="en-US" b="1" dirty="0"/>
          </a:p>
        </p:txBody>
      </p:sp>
    </p:spTree>
    <p:extLst>
      <p:ext uri="{BB962C8B-B14F-4D97-AF65-F5344CB8AC3E}">
        <p14:creationId xmlns:p14="http://schemas.microsoft.com/office/powerpoint/2010/main" val="1372571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VQ-VAE-2</a:t>
            </a:r>
          </a:p>
        </p:txBody>
      </p:sp>
      <p:pic>
        <p:nvPicPr>
          <p:cNvPr id="2" name="图片 1">
            <a:extLst>
              <a:ext uri="{FF2B5EF4-FFF2-40B4-BE49-F238E27FC236}">
                <a16:creationId xmlns:a16="http://schemas.microsoft.com/office/drawing/2014/main" id="{8EA28C38-6BFC-4F9F-9F73-E021EF16D17C}"/>
              </a:ext>
            </a:extLst>
          </p:cNvPr>
          <p:cNvPicPr>
            <a:picLocks noChangeAspect="1"/>
          </p:cNvPicPr>
          <p:nvPr/>
        </p:nvPicPr>
        <p:blipFill>
          <a:blip r:embed="rId2"/>
          <a:stretch>
            <a:fillRect/>
          </a:stretch>
        </p:blipFill>
        <p:spPr>
          <a:xfrm>
            <a:off x="3581547" y="83574"/>
            <a:ext cx="5028905" cy="3650012"/>
          </a:xfrm>
          <a:prstGeom prst="rect">
            <a:avLst/>
          </a:prstGeom>
        </p:spPr>
      </p:pic>
      <p:sp>
        <p:nvSpPr>
          <p:cNvPr id="5" name="文本框 4">
            <a:extLst>
              <a:ext uri="{FF2B5EF4-FFF2-40B4-BE49-F238E27FC236}">
                <a16:creationId xmlns:a16="http://schemas.microsoft.com/office/drawing/2014/main" id="{4FE63FD8-11C2-460F-B0B4-413B78A48C97}"/>
              </a:ext>
            </a:extLst>
          </p:cNvPr>
          <p:cNvSpPr txBox="1"/>
          <p:nvPr/>
        </p:nvSpPr>
        <p:spPr>
          <a:xfrm>
            <a:off x="2571750" y="2819170"/>
            <a:ext cx="1130438" cy="307777"/>
          </a:xfrm>
          <a:prstGeom prst="rect">
            <a:avLst/>
          </a:prstGeom>
          <a:noFill/>
        </p:spPr>
        <p:txBody>
          <a:bodyPr wrap="none" rtlCol="0">
            <a:spAutoFit/>
          </a:bodyPr>
          <a:lstStyle/>
          <a:p>
            <a:r>
              <a:rPr lang="en-US" altLang="zh-CN" sz="1400" b="1" dirty="0">
                <a:solidFill>
                  <a:schemeClr val="accent5">
                    <a:lumMod val="75000"/>
                  </a:schemeClr>
                </a:solidFill>
              </a:rPr>
              <a:t>256×256×3</a:t>
            </a:r>
            <a:endParaRPr lang="zh-CN" altLang="en-US" sz="1400" b="1" dirty="0">
              <a:solidFill>
                <a:schemeClr val="accent5">
                  <a:lumMod val="75000"/>
                </a:schemeClr>
              </a:solidFill>
            </a:endParaRPr>
          </a:p>
        </p:txBody>
      </p:sp>
      <p:sp>
        <p:nvSpPr>
          <p:cNvPr id="7" name="文本框 6">
            <a:extLst>
              <a:ext uri="{FF2B5EF4-FFF2-40B4-BE49-F238E27FC236}">
                <a16:creationId xmlns:a16="http://schemas.microsoft.com/office/drawing/2014/main" id="{A2587DC8-EAF8-46F4-9FE1-6B386A8DCC18}"/>
              </a:ext>
            </a:extLst>
          </p:cNvPr>
          <p:cNvSpPr txBox="1"/>
          <p:nvPr/>
        </p:nvSpPr>
        <p:spPr>
          <a:xfrm>
            <a:off x="8610452" y="2819170"/>
            <a:ext cx="1130438" cy="307777"/>
          </a:xfrm>
          <a:prstGeom prst="rect">
            <a:avLst/>
          </a:prstGeom>
          <a:noFill/>
        </p:spPr>
        <p:txBody>
          <a:bodyPr wrap="none" rtlCol="0">
            <a:spAutoFit/>
          </a:bodyPr>
          <a:lstStyle/>
          <a:p>
            <a:r>
              <a:rPr lang="en-US" altLang="zh-CN" sz="1400" b="1" dirty="0">
                <a:solidFill>
                  <a:schemeClr val="accent5">
                    <a:lumMod val="75000"/>
                  </a:schemeClr>
                </a:solidFill>
              </a:rPr>
              <a:t>256×256×3</a:t>
            </a:r>
            <a:endParaRPr lang="zh-CN" altLang="en-US" sz="1400" b="1" dirty="0">
              <a:solidFill>
                <a:schemeClr val="accent5">
                  <a:lumMod val="75000"/>
                </a:schemeClr>
              </a:solidFill>
            </a:endParaRPr>
          </a:p>
        </p:txBody>
      </p:sp>
      <p:sp>
        <p:nvSpPr>
          <p:cNvPr id="8" name="文本框 7">
            <a:extLst>
              <a:ext uri="{FF2B5EF4-FFF2-40B4-BE49-F238E27FC236}">
                <a16:creationId xmlns:a16="http://schemas.microsoft.com/office/drawing/2014/main" id="{C22796FC-A27D-4F78-9FBD-F58380622600}"/>
              </a:ext>
            </a:extLst>
          </p:cNvPr>
          <p:cNvSpPr txBox="1"/>
          <p:nvPr/>
        </p:nvSpPr>
        <p:spPr>
          <a:xfrm>
            <a:off x="2571750" y="1600803"/>
            <a:ext cx="1130438" cy="307777"/>
          </a:xfrm>
          <a:prstGeom prst="rect">
            <a:avLst/>
          </a:prstGeom>
          <a:noFill/>
        </p:spPr>
        <p:txBody>
          <a:bodyPr wrap="none" rtlCol="0">
            <a:spAutoFit/>
          </a:bodyPr>
          <a:lstStyle/>
          <a:p>
            <a:r>
              <a:rPr lang="en-US" altLang="zh-CN" sz="1400" b="1" dirty="0">
                <a:solidFill>
                  <a:schemeClr val="accent5">
                    <a:lumMod val="75000"/>
                  </a:schemeClr>
                </a:solidFill>
              </a:rPr>
              <a:t>64×64×128</a:t>
            </a:r>
            <a:endParaRPr lang="zh-CN" altLang="en-US" sz="1400" b="1" dirty="0">
              <a:solidFill>
                <a:schemeClr val="accent5">
                  <a:lumMod val="75000"/>
                </a:schemeClr>
              </a:solidFill>
            </a:endParaRPr>
          </a:p>
        </p:txBody>
      </p:sp>
      <p:sp>
        <p:nvSpPr>
          <p:cNvPr id="9" name="文本框 8">
            <a:extLst>
              <a:ext uri="{FF2B5EF4-FFF2-40B4-BE49-F238E27FC236}">
                <a16:creationId xmlns:a16="http://schemas.microsoft.com/office/drawing/2014/main" id="{BAFBBA49-CB5F-42FA-BA90-E74995BC736A}"/>
              </a:ext>
            </a:extLst>
          </p:cNvPr>
          <p:cNvSpPr txBox="1"/>
          <p:nvPr/>
        </p:nvSpPr>
        <p:spPr>
          <a:xfrm>
            <a:off x="2571750" y="648979"/>
            <a:ext cx="1130438" cy="307777"/>
          </a:xfrm>
          <a:prstGeom prst="rect">
            <a:avLst/>
          </a:prstGeom>
          <a:noFill/>
        </p:spPr>
        <p:txBody>
          <a:bodyPr wrap="none" rtlCol="0">
            <a:spAutoFit/>
          </a:bodyPr>
          <a:lstStyle/>
          <a:p>
            <a:r>
              <a:rPr lang="en-US" altLang="zh-CN" sz="1400" b="1" dirty="0">
                <a:solidFill>
                  <a:schemeClr val="accent5">
                    <a:lumMod val="75000"/>
                  </a:schemeClr>
                </a:solidFill>
              </a:rPr>
              <a:t>32×32×128</a:t>
            </a:r>
            <a:endParaRPr lang="zh-CN" altLang="en-US" sz="1400" b="1" dirty="0">
              <a:solidFill>
                <a:schemeClr val="accent5">
                  <a:lumMod val="75000"/>
                </a:schemeClr>
              </a:solidFill>
            </a:endParaRPr>
          </a:p>
        </p:txBody>
      </p:sp>
      <p:sp>
        <p:nvSpPr>
          <p:cNvPr id="10" name="文本框 9">
            <a:extLst>
              <a:ext uri="{FF2B5EF4-FFF2-40B4-BE49-F238E27FC236}">
                <a16:creationId xmlns:a16="http://schemas.microsoft.com/office/drawing/2014/main" id="{A9EF3C70-E261-4E80-BEF3-52BCADB1E05A}"/>
              </a:ext>
            </a:extLst>
          </p:cNvPr>
          <p:cNvSpPr txBox="1"/>
          <p:nvPr/>
        </p:nvSpPr>
        <p:spPr>
          <a:xfrm>
            <a:off x="8610452" y="1600803"/>
            <a:ext cx="1130438" cy="307777"/>
          </a:xfrm>
          <a:prstGeom prst="rect">
            <a:avLst/>
          </a:prstGeom>
          <a:noFill/>
        </p:spPr>
        <p:txBody>
          <a:bodyPr wrap="none" rtlCol="0">
            <a:spAutoFit/>
          </a:bodyPr>
          <a:lstStyle/>
          <a:p>
            <a:r>
              <a:rPr lang="en-US" altLang="zh-CN" sz="1400" b="1" dirty="0">
                <a:solidFill>
                  <a:schemeClr val="accent5">
                    <a:lumMod val="75000"/>
                  </a:schemeClr>
                </a:solidFill>
              </a:rPr>
              <a:t>64×64×128</a:t>
            </a:r>
            <a:endParaRPr lang="zh-CN" altLang="en-US" sz="1400" b="1" dirty="0">
              <a:solidFill>
                <a:schemeClr val="accent5">
                  <a:lumMod val="75000"/>
                </a:schemeClr>
              </a:solidFill>
            </a:endParaRPr>
          </a:p>
        </p:txBody>
      </p:sp>
      <p:sp>
        <p:nvSpPr>
          <p:cNvPr id="11" name="文本框 10">
            <a:extLst>
              <a:ext uri="{FF2B5EF4-FFF2-40B4-BE49-F238E27FC236}">
                <a16:creationId xmlns:a16="http://schemas.microsoft.com/office/drawing/2014/main" id="{43FBDFCF-FAAA-4531-AC88-1B9250745ECE}"/>
              </a:ext>
            </a:extLst>
          </p:cNvPr>
          <p:cNvSpPr txBox="1"/>
          <p:nvPr/>
        </p:nvSpPr>
        <p:spPr>
          <a:xfrm>
            <a:off x="8610452" y="648979"/>
            <a:ext cx="1130438" cy="307777"/>
          </a:xfrm>
          <a:prstGeom prst="rect">
            <a:avLst/>
          </a:prstGeom>
          <a:noFill/>
        </p:spPr>
        <p:txBody>
          <a:bodyPr wrap="none" rtlCol="0">
            <a:spAutoFit/>
          </a:bodyPr>
          <a:lstStyle/>
          <a:p>
            <a:r>
              <a:rPr lang="en-US" altLang="zh-CN" sz="1400" b="1" dirty="0">
                <a:solidFill>
                  <a:schemeClr val="accent5">
                    <a:lumMod val="75000"/>
                  </a:schemeClr>
                </a:solidFill>
              </a:rPr>
              <a:t>32×32×128</a:t>
            </a:r>
            <a:endParaRPr lang="zh-CN" altLang="en-US" sz="1400" b="1" dirty="0">
              <a:solidFill>
                <a:schemeClr val="accent5">
                  <a:lumMod val="75000"/>
                </a:schemeClr>
              </a:solidFill>
            </a:endParaRPr>
          </a:p>
        </p:txBody>
      </p:sp>
      <p:pic>
        <p:nvPicPr>
          <p:cNvPr id="3" name="图片 2">
            <a:extLst>
              <a:ext uri="{FF2B5EF4-FFF2-40B4-BE49-F238E27FC236}">
                <a16:creationId xmlns:a16="http://schemas.microsoft.com/office/drawing/2014/main" id="{EA0ADDBA-933C-46AD-8848-3F708CCE4F39}"/>
              </a:ext>
            </a:extLst>
          </p:cNvPr>
          <p:cNvPicPr>
            <a:picLocks noChangeAspect="1"/>
          </p:cNvPicPr>
          <p:nvPr/>
        </p:nvPicPr>
        <p:blipFill rotWithShape="1">
          <a:blip r:embed="rId3"/>
          <a:srcRect l="-1" t="1670" r="-1470" b="4184"/>
          <a:stretch/>
        </p:blipFill>
        <p:spPr>
          <a:xfrm>
            <a:off x="4153320" y="3648075"/>
            <a:ext cx="4609680" cy="3209926"/>
          </a:xfrm>
          <a:prstGeom prst="rect">
            <a:avLst/>
          </a:prstGeom>
        </p:spPr>
      </p:pic>
      <p:sp>
        <p:nvSpPr>
          <p:cNvPr id="12" name="文本框 11">
            <a:extLst>
              <a:ext uri="{FF2B5EF4-FFF2-40B4-BE49-F238E27FC236}">
                <a16:creationId xmlns:a16="http://schemas.microsoft.com/office/drawing/2014/main" id="{F511F071-D684-436B-B1CF-32FFB2CB75E2}"/>
              </a:ext>
            </a:extLst>
          </p:cNvPr>
          <p:cNvSpPr txBox="1"/>
          <p:nvPr/>
        </p:nvSpPr>
        <p:spPr>
          <a:xfrm>
            <a:off x="8610452" y="6207728"/>
            <a:ext cx="1130438" cy="307777"/>
          </a:xfrm>
          <a:prstGeom prst="rect">
            <a:avLst/>
          </a:prstGeom>
          <a:noFill/>
        </p:spPr>
        <p:txBody>
          <a:bodyPr wrap="none" rtlCol="0">
            <a:spAutoFit/>
          </a:bodyPr>
          <a:lstStyle/>
          <a:p>
            <a:r>
              <a:rPr lang="en-US" altLang="zh-CN" sz="1400" b="1" dirty="0">
                <a:solidFill>
                  <a:schemeClr val="accent5">
                    <a:lumMod val="75000"/>
                  </a:schemeClr>
                </a:solidFill>
              </a:rPr>
              <a:t>256×256×3</a:t>
            </a:r>
            <a:endParaRPr lang="zh-CN" altLang="en-US" sz="1400" b="1" dirty="0">
              <a:solidFill>
                <a:schemeClr val="accent5">
                  <a:lumMod val="75000"/>
                </a:schemeClr>
              </a:solidFill>
            </a:endParaRPr>
          </a:p>
        </p:txBody>
      </p:sp>
      <p:sp>
        <p:nvSpPr>
          <p:cNvPr id="13" name="文本框 12">
            <a:extLst>
              <a:ext uri="{FF2B5EF4-FFF2-40B4-BE49-F238E27FC236}">
                <a16:creationId xmlns:a16="http://schemas.microsoft.com/office/drawing/2014/main" id="{4B03A5DB-C9D0-4519-AAF8-F6C255C14BFD}"/>
              </a:ext>
            </a:extLst>
          </p:cNvPr>
          <p:cNvSpPr txBox="1"/>
          <p:nvPr/>
        </p:nvSpPr>
        <p:spPr>
          <a:xfrm>
            <a:off x="8610452" y="4989361"/>
            <a:ext cx="1130438" cy="307777"/>
          </a:xfrm>
          <a:prstGeom prst="rect">
            <a:avLst/>
          </a:prstGeom>
          <a:noFill/>
        </p:spPr>
        <p:txBody>
          <a:bodyPr wrap="none" rtlCol="0">
            <a:spAutoFit/>
          </a:bodyPr>
          <a:lstStyle/>
          <a:p>
            <a:r>
              <a:rPr lang="en-US" altLang="zh-CN" sz="1400" b="1" dirty="0">
                <a:solidFill>
                  <a:schemeClr val="accent5">
                    <a:lumMod val="75000"/>
                  </a:schemeClr>
                </a:solidFill>
              </a:rPr>
              <a:t>64×64×128</a:t>
            </a:r>
            <a:endParaRPr lang="zh-CN" altLang="en-US" sz="1400" b="1" dirty="0">
              <a:solidFill>
                <a:schemeClr val="accent5">
                  <a:lumMod val="75000"/>
                </a:schemeClr>
              </a:solidFill>
            </a:endParaRPr>
          </a:p>
        </p:txBody>
      </p:sp>
      <p:sp>
        <p:nvSpPr>
          <p:cNvPr id="14" name="文本框 13">
            <a:extLst>
              <a:ext uri="{FF2B5EF4-FFF2-40B4-BE49-F238E27FC236}">
                <a16:creationId xmlns:a16="http://schemas.microsoft.com/office/drawing/2014/main" id="{93766E24-7F22-452F-A780-C6CEC795AD21}"/>
              </a:ext>
            </a:extLst>
          </p:cNvPr>
          <p:cNvSpPr txBox="1"/>
          <p:nvPr/>
        </p:nvSpPr>
        <p:spPr>
          <a:xfrm>
            <a:off x="8610452" y="4037537"/>
            <a:ext cx="1130438" cy="307777"/>
          </a:xfrm>
          <a:prstGeom prst="rect">
            <a:avLst/>
          </a:prstGeom>
          <a:noFill/>
        </p:spPr>
        <p:txBody>
          <a:bodyPr wrap="none" rtlCol="0">
            <a:spAutoFit/>
          </a:bodyPr>
          <a:lstStyle/>
          <a:p>
            <a:r>
              <a:rPr lang="en-US" altLang="zh-CN" sz="1400" b="1" dirty="0">
                <a:solidFill>
                  <a:schemeClr val="accent5">
                    <a:lumMod val="75000"/>
                  </a:schemeClr>
                </a:solidFill>
              </a:rPr>
              <a:t>32×32×128</a:t>
            </a:r>
            <a:endParaRPr lang="zh-CN" altLang="en-US" sz="1400" b="1" dirty="0">
              <a:solidFill>
                <a:schemeClr val="accent5">
                  <a:lumMod val="75000"/>
                </a:schemeClr>
              </a:solidFill>
            </a:endParaRPr>
          </a:p>
        </p:txBody>
      </p:sp>
      <p:sp>
        <p:nvSpPr>
          <p:cNvPr id="15" name="文本框 14">
            <a:extLst>
              <a:ext uri="{FF2B5EF4-FFF2-40B4-BE49-F238E27FC236}">
                <a16:creationId xmlns:a16="http://schemas.microsoft.com/office/drawing/2014/main" id="{67C1689A-A6B1-46A1-9693-95E557912524}"/>
              </a:ext>
            </a:extLst>
          </p:cNvPr>
          <p:cNvSpPr txBox="1"/>
          <p:nvPr/>
        </p:nvSpPr>
        <p:spPr>
          <a:xfrm>
            <a:off x="3438525" y="4053696"/>
            <a:ext cx="1064715" cy="307777"/>
          </a:xfrm>
          <a:prstGeom prst="rect">
            <a:avLst/>
          </a:prstGeom>
          <a:noFill/>
        </p:spPr>
        <p:txBody>
          <a:bodyPr wrap="none" rtlCol="0">
            <a:spAutoFit/>
          </a:bodyPr>
          <a:lstStyle/>
          <a:p>
            <a:r>
              <a:rPr lang="en-US" altLang="zh-CN" sz="1400" b="1" dirty="0">
                <a:solidFill>
                  <a:schemeClr val="accent5">
                    <a:lumMod val="75000"/>
                  </a:schemeClr>
                </a:solidFill>
              </a:rPr>
              <a:t>PixelSNAIL</a:t>
            </a:r>
            <a:endParaRPr lang="zh-CN" altLang="en-US" sz="1400" b="1" dirty="0">
              <a:solidFill>
                <a:schemeClr val="accent5">
                  <a:lumMod val="75000"/>
                </a:schemeClr>
              </a:solidFill>
            </a:endParaRPr>
          </a:p>
        </p:txBody>
      </p:sp>
      <p:sp>
        <p:nvSpPr>
          <p:cNvPr id="16" name="文本框 15">
            <a:extLst>
              <a:ext uri="{FF2B5EF4-FFF2-40B4-BE49-F238E27FC236}">
                <a16:creationId xmlns:a16="http://schemas.microsoft.com/office/drawing/2014/main" id="{006DA42B-A023-45D5-8F10-871CA45D9708}"/>
              </a:ext>
            </a:extLst>
          </p:cNvPr>
          <p:cNvSpPr txBox="1"/>
          <p:nvPr/>
        </p:nvSpPr>
        <p:spPr>
          <a:xfrm>
            <a:off x="3438525" y="4887364"/>
            <a:ext cx="1944763" cy="307777"/>
          </a:xfrm>
          <a:prstGeom prst="rect">
            <a:avLst/>
          </a:prstGeom>
          <a:noFill/>
        </p:spPr>
        <p:txBody>
          <a:bodyPr wrap="none" rtlCol="0">
            <a:spAutoFit/>
          </a:bodyPr>
          <a:lstStyle/>
          <a:p>
            <a:r>
              <a:rPr lang="en-US" altLang="zh-CN" sz="1400" b="1" dirty="0">
                <a:solidFill>
                  <a:schemeClr val="accent5">
                    <a:lumMod val="75000"/>
                  </a:schemeClr>
                </a:solidFill>
              </a:rPr>
              <a:t>Conditional PixelCNN</a:t>
            </a:r>
            <a:endParaRPr lang="zh-CN" altLang="en-US" sz="1400" b="1" dirty="0">
              <a:solidFill>
                <a:schemeClr val="accent5">
                  <a:lumMod val="75000"/>
                </a:schemeClr>
              </a:solidFill>
            </a:endParaRPr>
          </a:p>
        </p:txBody>
      </p:sp>
    </p:spTree>
    <p:extLst>
      <p:ext uri="{BB962C8B-B14F-4D97-AF65-F5344CB8AC3E}">
        <p14:creationId xmlns:p14="http://schemas.microsoft.com/office/powerpoint/2010/main" val="2011299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VQ-VAE-2</a:t>
            </a:r>
          </a:p>
        </p:txBody>
      </p:sp>
      <p:sp>
        <p:nvSpPr>
          <p:cNvPr id="2" name="矩形 1">
            <a:extLst>
              <a:ext uri="{FF2B5EF4-FFF2-40B4-BE49-F238E27FC236}">
                <a16:creationId xmlns:a16="http://schemas.microsoft.com/office/drawing/2014/main" id="{1BFA7960-FE27-4EBA-8A5A-63507E25F9DA}"/>
              </a:ext>
            </a:extLst>
          </p:cNvPr>
          <p:cNvSpPr/>
          <p:nvPr/>
        </p:nvSpPr>
        <p:spPr>
          <a:xfrm>
            <a:off x="2333622" y="1594961"/>
            <a:ext cx="7524751" cy="2031325"/>
          </a:xfrm>
          <a:prstGeom prst="rect">
            <a:avLst/>
          </a:prstGeom>
        </p:spPr>
        <p:txBody>
          <a:bodyPr wrap="square">
            <a:spAutoFit/>
          </a:bodyPr>
          <a:lstStyle/>
          <a:p>
            <a:pPr algn="just"/>
            <a:r>
              <a:rPr lang="en-US" altLang="zh-CN" dirty="0"/>
              <a:t>The main motivation behind this is to model local information, such as texture, separately from global information such as shape and geometry of objects. Our multi-scale hierarchical encoder has a </a:t>
            </a:r>
            <a:r>
              <a:rPr lang="en-US" altLang="zh-CN" i="1" dirty="0"/>
              <a:t>top </a:t>
            </a:r>
            <a:r>
              <a:rPr lang="en-US" altLang="zh-CN" dirty="0"/>
              <a:t>latent code which models global information, and a </a:t>
            </a:r>
            <a:r>
              <a:rPr lang="en-US" altLang="zh-CN" i="1" dirty="0"/>
              <a:t>bottom </a:t>
            </a:r>
            <a:r>
              <a:rPr lang="en-US" altLang="zh-CN" dirty="0"/>
              <a:t>latent code, conditioned on the top latent, responsible for representing local details. It encourages encoding complementary information in each latent map that can contribute to reducing the reconstruction error in the decoder. </a:t>
            </a:r>
            <a:endParaRPr lang="zh-CN" altLang="en-US" dirty="0"/>
          </a:p>
        </p:txBody>
      </p:sp>
      <p:pic>
        <p:nvPicPr>
          <p:cNvPr id="3" name="图片 2">
            <a:extLst>
              <a:ext uri="{FF2B5EF4-FFF2-40B4-BE49-F238E27FC236}">
                <a16:creationId xmlns:a16="http://schemas.microsoft.com/office/drawing/2014/main" id="{D8B5067A-53C5-4203-BF60-FACF48386C67}"/>
              </a:ext>
            </a:extLst>
          </p:cNvPr>
          <p:cNvPicPr>
            <a:picLocks noChangeAspect="1"/>
          </p:cNvPicPr>
          <p:nvPr/>
        </p:nvPicPr>
        <p:blipFill>
          <a:blip r:embed="rId2"/>
          <a:stretch>
            <a:fillRect/>
          </a:stretch>
        </p:blipFill>
        <p:spPr>
          <a:xfrm>
            <a:off x="2174101" y="3978719"/>
            <a:ext cx="7977145" cy="2401477"/>
          </a:xfrm>
          <a:prstGeom prst="rect">
            <a:avLst/>
          </a:prstGeom>
        </p:spPr>
      </p:pic>
      <p:sp>
        <p:nvSpPr>
          <p:cNvPr id="5" name="矩形 4">
            <a:extLst>
              <a:ext uri="{FF2B5EF4-FFF2-40B4-BE49-F238E27FC236}">
                <a16:creationId xmlns:a16="http://schemas.microsoft.com/office/drawing/2014/main" id="{09DA09F5-126E-4E65-A8BE-A594C2898F9E}"/>
              </a:ext>
            </a:extLst>
          </p:cNvPr>
          <p:cNvSpPr/>
          <p:nvPr/>
        </p:nvSpPr>
        <p:spPr>
          <a:xfrm>
            <a:off x="2817198" y="6325189"/>
            <a:ext cx="6819901" cy="369332"/>
          </a:xfrm>
          <a:prstGeom prst="rect">
            <a:avLst/>
          </a:prstGeom>
        </p:spPr>
        <p:txBody>
          <a:bodyPr wrap="square">
            <a:spAutoFit/>
          </a:bodyPr>
          <a:lstStyle/>
          <a:p>
            <a:r>
              <a:rPr lang="en-US" altLang="zh-CN" dirty="0">
                <a:solidFill>
                  <a:srgbClr val="000000"/>
                </a:solidFill>
              </a:rPr>
              <a:t>FFHQ Reconstructions with three latent maps (top, middle, bottom).</a:t>
            </a:r>
            <a:r>
              <a:rPr lang="en-US" altLang="zh-CN" dirty="0"/>
              <a:t> </a:t>
            </a:r>
            <a:endParaRPr lang="zh-CN" altLang="en-US" dirty="0"/>
          </a:p>
        </p:txBody>
      </p:sp>
    </p:spTree>
    <p:extLst>
      <p:ext uri="{BB962C8B-B14F-4D97-AF65-F5344CB8AC3E}">
        <p14:creationId xmlns:p14="http://schemas.microsoft.com/office/powerpoint/2010/main" val="61575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VQ-VAE-2</a:t>
            </a:r>
          </a:p>
        </p:txBody>
      </p:sp>
      <p:pic>
        <p:nvPicPr>
          <p:cNvPr id="2" name="图片 1">
            <a:extLst>
              <a:ext uri="{FF2B5EF4-FFF2-40B4-BE49-F238E27FC236}">
                <a16:creationId xmlns:a16="http://schemas.microsoft.com/office/drawing/2014/main" id="{96ADC88C-E5DD-4A9E-B975-CD760CF62A87}"/>
              </a:ext>
            </a:extLst>
          </p:cNvPr>
          <p:cNvPicPr>
            <a:picLocks noChangeAspect="1"/>
          </p:cNvPicPr>
          <p:nvPr/>
        </p:nvPicPr>
        <p:blipFill>
          <a:blip r:embed="rId3"/>
          <a:stretch>
            <a:fillRect/>
          </a:stretch>
        </p:blipFill>
        <p:spPr>
          <a:xfrm>
            <a:off x="4167428" y="548047"/>
            <a:ext cx="3857143" cy="5761905"/>
          </a:xfrm>
          <a:prstGeom prst="rect">
            <a:avLst/>
          </a:prstGeom>
        </p:spPr>
      </p:pic>
    </p:spTree>
    <p:extLst>
      <p:ext uri="{BB962C8B-B14F-4D97-AF65-F5344CB8AC3E}">
        <p14:creationId xmlns:p14="http://schemas.microsoft.com/office/powerpoint/2010/main" val="1377250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VQ-VAE-2</a:t>
            </a:r>
          </a:p>
        </p:txBody>
      </p:sp>
      <p:pic>
        <p:nvPicPr>
          <p:cNvPr id="5" name="图片 4">
            <a:extLst>
              <a:ext uri="{FF2B5EF4-FFF2-40B4-BE49-F238E27FC236}">
                <a16:creationId xmlns:a16="http://schemas.microsoft.com/office/drawing/2014/main" id="{1F760DBC-313A-4278-B475-B4549660A2F9}"/>
              </a:ext>
            </a:extLst>
          </p:cNvPr>
          <p:cNvPicPr>
            <a:picLocks noChangeAspect="1"/>
          </p:cNvPicPr>
          <p:nvPr/>
        </p:nvPicPr>
        <p:blipFill>
          <a:blip r:embed="rId3"/>
          <a:stretch>
            <a:fillRect/>
          </a:stretch>
        </p:blipFill>
        <p:spPr>
          <a:xfrm>
            <a:off x="1843409" y="519035"/>
            <a:ext cx="4633592" cy="5819929"/>
          </a:xfrm>
          <a:prstGeom prst="rect">
            <a:avLst/>
          </a:prstGeom>
        </p:spPr>
      </p:pic>
      <p:pic>
        <p:nvPicPr>
          <p:cNvPr id="6" name="图片 5">
            <a:extLst>
              <a:ext uri="{FF2B5EF4-FFF2-40B4-BE49-F238E27FC236}">
                <a16:creationId xmlns:a16="http://schemas.microsoft.com/office/drawing/2014/main" id="{1B1EF4EF-A149-48E7-BE6D-3B44F83E1150}"/>
              </a:ext>
            </a:extLst>
          </p:cNvPr>
          <p:cNvPicPr>
            <a:picLocks noChangeAspect="1"/>
          </p:cNvPicPr>
          <p:nvPr/>
        </p:nvPicPr>
        <p:blipFill>
          <a:blip r:embed="rId4"/>
          <a:stretch>
            <a:fillRect/>
          </a:stretch>
        </p:blipFill>
        <p:spPr>
          <a:xfrm>
            <a:off x="6548474" y="465185"/>
            <a:ext cx="4043117" cy="5873779"/>
          </a:xfrm>
          <a:prstGeom prst="rect">
            <a:avLst/>
          </a:prstGeom>
        </p:spPr>
      </p:pic>
    </p:spTree>
    <p:extLst>
      <p:ext uri="{BB962C8B-B14F-4D97-AF65-F5344CB8AC3E}">
        <p14:creationId xmlns:p14="http://schemas.microsoft.com/office/powerpoint/2010/main" val="129688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59FC69E-B8FE-404F-9569-4F0450A26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995" y="952746"/>
            <a:ext cx="7198010" cy="4952507"/>
          </a:xfrm>
          <a:prstGeom prst="rect">
            <a:avLst/>
          </a:prstGeom>
        </p:spPr>
      </p:pic>
    </p:spTree>
    <p:extLst>
      <p:ext uri="{BB962C8B-B14F-4D97-AF65-F5344CB8AC3E}">
        <p14:creationId xmlns:p14="http://schemas.microsoft.com/office/powerpoint/2010/main" val="377856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Generative Model</a:t>
            </a:r>
          </a:p>
        </p:txBody>
      </p:sp>
      <p:sp>
        <p:nvSpPr>
          <p:cNvPr id="6" name="文本框 5">
            <a:extLst>
              <a:ext uri="{FF2B5EF4-FFF2-40B4-BE49-F238E27FC236}">
                <a16:creationId xmlns:a16="http://schemas.microsoft.com/office/drawing/2014/main" id="{24F5F3BE-CC18-425B-9110-27A88522B8B4}"/>
              </a:ext>
            </a:extLst>
          </p:cNvPr>
          <p:cNvSpPr txBox="1"/>
          <p:nvPr/>
        </p:nvSpPr>
        <p:spPr>
          <a:xfrm>
            <a:off x="2750524" y="2237172"/>
            <a:ext cx="1250663" cy="369332"/>
          </a:xfrm>
          <a:prstGeom prst="rect">
            <a:avLst/>
          </a:prstGeom>
          <a:noFill/>
        </p:spPr>
        <p:txBody>
          <a:bodyPr wrap="none" rtlCol="0">
            <a:spAutoFit/>
          </a:bodyPr>
          <a:lstStyle/>
          <a:p>
            <a:r>
              <a:rPr lang="en-US" altLang="zh-CN" b="1" dirty="0">
                <a:solidFill>
                  <a:schemeClr val="accent5">
                    <a:lumMod val="75000"/>
                  </a:schemeClr>
                </a:solidFill>
              </a:rPr>
              <a:t>Two types</a:t>
            </a:r>
          </a:p>
        </p:txBody>
      </p:sp>
      <p:sp>
        <p:nvSpPr>
          <p:cNvPr id="7" name="文本框 6">
            <a:extLst>
              <a:ext uri="{FF2B5EF4-FFF2-40B4-BE49-F238E27FC236}">
                <a16:creationId xmlns:a16="http://schemas.microsoft.com/office/drawing/2014/main" id="{619AEC09-5246-4B31-997C-0BF011075CDA}"/>
              </a:ext>
            </a:extLst>
          </p:cNvPr>
          <p:cNvSpPr txBox="1"/>
          <p:nvPr/>
        </p:nvSpPr>
        <p:spPr>
          <a:xfrm>
            <a:off x="2718152" y="3429000"/>
            <a:ext cx="8448147" cy="369332"/>
          </a:xfrm>
          <a:prstGeom prst="rect">
            <a:avLst/>
          </a:prstGeom>
          <a:noFill/>
        </p:spPr>
        <p:txBody>
          <a:bodyPr wrap="none" rtlCol="0">
            <a:spAutoFit/>
          </a:bodyPr>
          <a:lstStyle/>
          <a:p>
            <a:r>
              <a:rPr lang="en-US" altLang="zh-CN" dirty="0"/>
              <a:t>Likelihood based models: VAE, FLOW, Autoregressive models (PixelRNN/PixelCNN) </a:t>
            </a:r>
          </a:p>
        </p:txBody>
      </p:sp>
      <p:sp>
        <p:nvSpPr>
          <p:cNvPr id="8" name="文本框 7">
            <a:extLst>
              <a:ext uri="{FF2B5EF4-FFF2-40B4-BE49-F238E27FC236}">
                <a16:creationId xmlns:a16="http://schemas.microsoft.com/office/drawing/2014/main" id="{A51D9A67-0A45-43CF-9E49-7AC37E453EA3}"/>
              </a:ext>
            </a:extLst>
          </p:cNvPr>
          <p:cNvSpPr txBox="1"/>
          <p:nvPr/>
        </p:nvSpPr>
        <p:spPr>
          <a:xfrm>
            <a:off x="2718152" y="2841205"/>
            <a:ext cx="3377848" cy="369332"/>
          </a:xfrm>
          <a:prstGeom prst="rect">
            <a:avLst/>
          </a:prstGeom>
          <a:noFill/>
        </p:spPr>
        <p:txBody>
          <a:bodyPr wrap="none" rtlCol="0">
            <a:spAutoFit/>
          </a:bodyPr>
          <a:lstStyle/>
          <a:p>
            <a:r>
              <a:rPr lang="en-US" altLang="zh-CN" dirty="0"/>
              <a:t>Implicit generative models: GAN</a:t>
            </a:r>
          </a:p>
        </p:txBody>
      </p:sp>
    </p:spTree>
    <p:extLst>
      <p:ext uri="{BB962C8B-B14F-4D97-AF65-F5344CB8AC3E}">
        <p14:creationId xmlns:p14="http://schemas.microsoft.com/office/powerpoint/2010/main" val="4203981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GAN</a:t>
            </a:r>
          </a:p>
        </p:txBody>
      </p:sp>
      <p:pic>
        <p:nvPicPr>
          <p:cNvPr id="2" name="图片 1">
            <a:extLst>
              <a:ext uri="{FF2B5EF4-FFF2-40B4-BE49-F238E27FC236}">
                <a16:creationId xmlns:a16="http://schemas.microsoft.com/office/drawing/2014/main" id="{30C7C2D9-3294-4FE5-A752-5DD9320D9719}"/>
              </a:ext>
            </a:extLst>
          </p:cNvPr>
          <p:cNvPicPr>
            <a:picLocks noChangeAspect="1"/>
          </p:cNvPicPr>
          <p:nvPr/>
        </p:nvPicPr>
        <p:blipFill>
          <a:blip r:embed="rId2"/>
          <a:stretch>
            <a:fillRect/>
          </a:stretch>
        </p:blipFill>
        <p:spPr>
          <a:xfrm>
            <a:off x="3595998" y="3532639"/>
            <a:ext cx="5000000" cy="495238"/>
          </a:xfrm>
          <a:prstGeom prst="rect">
            <a:avLst/>
          </a:prstGeom>
        </p:spPr>
      </p:pic>
      <p:pic>
        <p:nvPicPr>
          <p:cNvPr id="3" name="图片 2">
            <a:extLst>
              <a:ext uri="{FF2B5EF4-FFF2-40B4-BE49-F238E27FC236}">
                <a16:creationId xmlns:a16="http://schemas.microsoft.com/office/drawing/2014/main" id="{8CA8AFA6-662D-4EE6-9B12-7F864E41C33F}"/>
              </a:ext>
            </a:extLst>
          </p:cNvPr>
          <p:cNvPicPr>
            <a:picLocks noChangeAspect="1"/>
          </p:cNvPicPr>
          <p:nvPr/>
        </p:nvPicPr>
        <p:blipFill>
          <a:blip r:embed="rId3"/>
          <a:stretch>
            <a:fillRect/>
          </a:stretch>
        </p:blipFill>
        <p:spPr>
          <a:xfrm>
            <a:off x="2343618" y="4401379"/>
            <a:ext cx="7504762" cy="1923810"/>
          </a:xfrm>
          <a:prstGeom prst="rect">
            <a:avLst/>
          </a:prstGeom>
        </p:spPr>
      </p:pic>
      <p:sp>
        <p:nvSpPr>
          <p:cNvPr id="5" name="文本框 4">
            <a:extLst>
              <a:ext uri="{FF2B5EF4-FFF2-40B4-BE49-F238E27FC236}">
                <a16:creationId xmlns:a16="http://schemas.microsoft.com/office/drawing/2014/main" id="{1CAEECD2-5874-48EA-86E7-2BFF83832387}"/>
              </a:ext>
            </a:extLst>
          </p:cNvPr>
          <p:cNvSpPr txBox="1"/>
          <p:nvPr/>
        </p:nvSpPr>
        <p:spPr>
          <a:xfrm>
            <a:off x="4023957" y="6325189"/>
            <a:ext cx="4144083" cy="369332"/>
          </a:xfrm>
          <a:prstGeom prst="rect">
            <a:avLst/>
          </a:prstGeom>
          <a:noFill/>
        </p:spPr>
        <p:txBody>
          <a:bodyPr wrap="none" rtlCol="0">
            <a:spAutoFit/>
          </a:bodyPr>
          <a:lstStyle/>
          <a:p>
            <a:r>
              <a:rPr lang="en-US" altLang="zh-CN" dirty="0"/>
              <a:t>Class-conditional samples from </a:t>
            </a:r>
            <a:r>
              <a:rPr lang="en-US" altLang="zh-CN" dirty="0" err="1"/>
              <a:t>BigGAN</a:t>
            </a:r>
            <a:endParaRPr lang="en-US" altLang="zh-CN" dirty="0"/>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2F208E06-D58B-453C-BF0E-B796BECF3256}"/>
                  </a:ext>
                </a:extLst>
              </p:cNvPr>
              <p:cNvSpPr/>
              <p:nvPr/>
            </p:nvSpPr>
            <p:spPr>
              <a:xfrm>
                <a:off x="2343617" y="1294037"/>
                <a:ext cx="7504762" cy="2031325"/>
              </a:xfrm>
              <a:prstGeom prst="rect">
                <a:avLst/>
              </a:prstGeom>
            </p:spPr>
            <p:txBody>
              <a:bodyPr wrap="square">
                <a:spAutoFit/>
              </a:bodyPr>
              <a:lstStyle/>
              <a:p>
                <a:pPr algn="just"/>
                <a:r>
                  <a:rPr lang="en-US" altLang="zh-CN" dirty="0"/>
                  <a:t>GANs optimize a minimax objective with a generator neural network producing images by mapping random noise onto an image, and a discriminator defining the generators’ loss function by classifying its samples as real or fake. However, it is well known that GAN is not possible to directly extract prior probability model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en-US" altLang="zh-CN" dirty="0"/>
                  <a:t>. The problem is that the samples from these models do not fully capture the diversity of the true distribution, which is known as Mode Collapse. </a:t>
                </a:r>
                <a:endParaRPr lang="zh-CN" altLang="en-US" dirty="0"/>
              </a:p>
            </p:txBody>
          </p:sp>
        </mc:Choice>
        <mc:Fallback>
          <p:sp>
            <p:nvSpPr>
              <p:cNvPr id="6" name="矩形 5">
                <a:extLst>
                  <a:ext uri="{FF2B5EF4-FFF2-40B4-BE49-F238E27FC236}">
                    <a16:creationId xmlns:a16="http://schemas.microsoft.com/office/drawing/2014/main" id="{2F208E06-D58B-453C-BF0E-B796BECF3256}"/>
                  </a:ext>
                </a:extLst>
              </p:cNvPr>
              <p:cNvSpPr>
                <a:spLocks noRot="1" noChangeAspect="1" noMove="1" noResize="1" noEditPoints="1" noAdjustHandles="1" noChangeArrowheads="1" noChangeShapeType="1" noTextEdit="1"/>
              </p:cNvSpPr>
              <p:nvPr/>
            </p:nvSpPr>
            <p:spPr>
              <a:xfrm>
                <a:off x="2343617" y="1294037"/>
                <a:ext cx="7504762" cy="2031325"/>
              </a:xfrm>
              <a:prstGeom prst="rect">
                <a:avLst/>
              </a:prstGeom>
              <a:blipFill>
                <a:blip r:embed="rId4"/>
                <a:stretch>
                  <a:fillRect l="-649" t="-1502" r="-649" b="-3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235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VAE</a:t>
            </a:r>
          </a:p>
        </p:txBody>
      </p:sp>
      <p:pic>
        <p:nvPicPr>
          <p:cNvPr id="5" name="图片 4">
            <a:extLst>
              <a:ext uri="{FF2B5EF4-FFF2-40B4-BE49-F238E27FC236}">
                <a16:creationId xmlns:a16="http://schemas.microsoft.com/office/drawing/2014/main" id="{30BD8BF9-0970-475D-8A56-4D8B90F4C597}"/>
              </a:ext>
            </a:extLst>
          </p:cNvPr>
          <p:cNvPicPr>
            <a:picLocks noChangeAspect="1"/>
          </p:cNvPicPr>
          <p:nvPr/>
        </p:nvPicPr>
        <p:blipFill>
          <a:blip r:embed="rId3"/>
          <a:stretch>
            <a:fillRect/>
          </a:stretch>
        </p:blipFill>
        <p:spPr>
          <a:xfrm>
            <a:off x="1746738" y="532811"/>
            <a:ext cx="8929344" cy="2508662"/>
          </a:xfrm>
          <a:prstGeom prst="rect">
            <a:avLst/>
          </a:prstGeom>
        </p:spPr>
      </p:pic>
      <p:pic>
        <p:nvPicPr>
          <p:cNvPr id="2" name="图片 1">
            <a:extLst>
              <a:ext uri="{FF2B5EF4-FFF2-40B4-BE49-F238E27FC236}">
                <a16:creationId xmlns:a16="http://schemas.microsoft.com/office/drawing/2014/main" id="{4EB7B73A-BF87-4120-BE75-3BDC94D43ECF}"/>
              </a:ext>
            </a:extLst>
          </p:cNvPr>
          <p:cNvPicPr>
            <a:picLocks noChangeAspect="1"/>
          </p:cNvPicPr>
          <p:nvPr/>
        </p:nvPicPr>
        <p:blipFill>
          <a:blip r:embed="rId4"/>
          <a:stretch>
            <a:fillRect/>
          </a:stretch>
        </p:blipFill>
        <p:spPr>
          <a:xfrm>
            <a:off x="1746739" y="2957893"/>
            <a:ext cx="8929343" cy="3538267"/>
          </a:xfrm>
          <a:prstGeom prst="rect">
            <a:avLst/>
          </a:prstGeom>
        </p:spPr>
      </p:pic>
      <p:sp>
        <p:nvSpPr>
          <p:cNvPr id="3" name="文本框 2">
            <a:extLst>
              <a:ext uri="{FF2B5EF4-FFF2-40B4-BE49-F238E27FC236}">
                <a16:creationId xmlns:a16="http://schemas.microsoft.com/office/drawing/2014/main" id="{D97BB09C-6C85-4182-A450-A3E3D4E60696}"/>
              </a:ext>
            </a:extLst>
          </p:cNvPr>
          <p:cNvSpPr txBox="1"/>
          <p:nvPr/>
        </p:nvSpPr>
        <p:spPr>
          <a:xfrm>
            <a:off x="1835514" y="2499785"/>
            <a:ext cx="1545616" cy="369332"/>
          </a:xfrm>
          <a:prstGeom prst="rect">
            <a:avLst/>
          </a:prstGeom>
          <a:noFill/>
        </p:spPr>
        <p:txBody>
          <a:bodyPr wrap="none" rtlCol="0">
            <a:spAutoFit/>
          </a:bodyPr>
          <a:lstStyle/>
          <a:p>
            <a:r>
              <a:rPr lang="en-US" altLang="zh-CN" b="1" dirty="0">
                <a:solidFill>
                  <a:schemeClr val="accent5">
                    <a:lumMod val="75000"/>
                  </a:schemeClr>
                </a:solidFill>
              </a:rPr>
              <a:t>AutoEncoder</a:t>
            </a:r>
            <a:endParaRPr lang="zh-CN" altLang="en-US" b="1" dirty="0">
              <a:solidFill>
                <a:schemeClr val="accent5">
                  <a:lumMod val="75000"/>
                </a:schemeClr>
              </a:solidFill>
            </a:endParaRPr>
          </a:p>
        </p:txBody>
      </p:sp>
      <p:sp>
        <p:nvSpPr>
          <p:cNvPr id="6" name="文本框 5">
            <a:extLst>
              <a:ext uri="{FF2B5EF4-FFF2-40B4-BE49-F238E27FC236}">
                <a16:creationId xmlns:a16="http://schemas.microsoft.com/office/drawing/2014/main" id="{923ACEFA-474B-423E-A98D-315C3B6294E7}"/>
              </a:ext>
            </a:extLst>
          </p:cNvPr>
          <p:cNvSpPr txBox="1"/>
          <p:nvPr/>
        </p:nvSpPr>
        <p:spPr>
          <a:xfrm>
            <a:off x="1834252" y="5590694"/>
            <a:ext cx="2741456" cy="369332"/>
          </a:xfrm>
          <a:prstGeom prst="rect">
            <a:avLst/>
          </a:prstGeom>
          <a:noFill/>
        </p:spPr>
        <p:txBody>
          <a:bodyPr wrap="none" rtlCol="0">
            <a:spAutoFit/>
          </a:bodyPr>
          <a:lstStyle/>
          <a:p>
            <a:r>
              <a:rPr lang="en-US" altLang="zh-CN" b="1" dirty="0">
                <a:solidFill>
                  <a:schemeClr val="accent5">
                    <a:lumMod val="75000"/>
                  </a:schemeClr>
                </a:solidFill>
              </a:rPr>
              <a:t>Variational AutoEncoder</a:t>
            </a:r>
            <a:endParaRPr lang="zh-CN" altLang="en-US" b="1" dirty="0">
              <a:solidFill>
                <a:schemeClr val="accent5">
                  <a:lumMod val="75000"/>
                </a:schemeClr>
              </a:solidFill>
            </a:endParaRPr>
          </a:p>
        </p:txBody>
      </p:sp>
    </p:spTree>
    <p:extLst>
      <p:ext uri="{BB962C8B-B14F-4D97-AF65-F5344CB8AC3E}">
        <p14:creationId xmlns:p14="http://schemas.microsoft.com/office/powerpoint/2010/main" val="1335534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VAE</a:t>
            </a:r>
          </a:p>
        </p:txBody>
      </p:sp>
      <p:pic>
        <p:nvPicPr>
          <p:cNvPr id="7" name="图片 6">
            <a:extLst>
              <a:ext uri="{FF2B5EF4-FFF2-40B4-BE49-F238E27FC236}">
                <a16:creationId xmlns:a16="http://schemas.microsoft.com/office/drawing/2014/main" id="{98A0B8BC-413B-41A8-9E18-B96365787E35}"/>
              </a:ext>
            </a:extLst>
          </p:cNvPr>
          <p:cNvPicPr>
            <a:picLocks noChangeAspect="1"/>
          </p:cNvPicPr>
          <p:nvPr/>
        </p:nvPicPr>
        <p:blipFill>
          <a:blip r:embed="rId3"/>
          <a:stretch>
            <a:fillRect/>
          </a:stretch>
        </p:blipFill>
        <p:spPr>
          <a:xfrm>
            <a:off x="1863338" y="3521145"/>
            <a:ext cx="8723942" cy="3336855"/>
          </a:xfrm>
          <a:prstGeom prst="rect">
            <a:avLst/>
          </a:prstGeom>
        </p:spPr>
      </p:pic>
      <p:sp>
        <p:nvSpPr>
          <p:cNvPr id="8" name="矩形 7">
            <a:extLst>
              <a:ext uri="{FF2B5EF4-FFF2-40B4-BE49-F238E27FC236}">
                <a16:creationId xmlns:a16="http://schemas.microsoft.com/office/drawing/2014/main" id="{0C821005-08BF-472F-BF2E-56AF0A03BFED}"/>
              </a:ext>
            </a:extLst>
          </p:cNvPr>
          <p:cNvSpPr/>
          <p:nvPr/>
        </p:nvSpPr>
        <p:spPr>
          <a:xfrm>
            <a:off x="1863338" y="3521145"/>
            <a:ext cx="3574818" cy="281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F4AEE09-0A32-4BA1-AE8D-FEF5FF145F22}"/>
              </a:ext>
            </a:extLst>
          </p:cNvPr>
          <p:cNvSpPr/>
          <p:nvPr/>
        </p:nvSpPr>
        <p:spPr>
          <a:xfrm>
            <a:off x="5858066" y="6576708"/>
            <a:ext cx="4729214" cy="281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D80EC31-8E2C-4876-A6F4-7BE95C74FA4C}"/>
              </a:ext>
            </a:extLst>
          </p:cNvPr>
          <p:cNvPicPr>
            <a:picLocks noChangeAspect="1"/>
          </p:cNvPicPr>
          <p:nvPr/>
        </p:nvPicPr>
        <p:blipFill>
          <a:blip r:embed="rId4"/>
          <a:stretch>
            <a:fillRect/>
          </a:stretch>
        </p:blipFill>
        <p:spPr>
          <a:xfrm>
            <a:off x="1769873" y="0"/>
            <a:ext cx="8929343" cy="3538267"/>
          </a:xfrm>
          <a:prstGeom prst="rect">
            <a:avLst/>
          </a:prstGeom>
        </p:spPr>
      </p:pic>
      <p:pic>
        <p:nvPicPr>
          <p:cNvPr id="13" name="图片 12">
            <a:extLst>
              <a:ext uri="{FF2B5EF4-FFF2-40B4-BE49-F238E27FC236}">
                <a16:creationId xmlns:a16="http://schemas.microsoft.com/office/drawing/2014/main" id="{5F9E3770-529C-4FE5-A0C8-57C790E4C60F}"/>
              </a:ext>
            </a:extLst>
          </p:cNvPr>
          <p:cNvPicPr>
            <a:picLocks noChangeAspect="1"/>
          </p:cNvPicPr>
          <p:nvPr/>
        </p:nvPicPr>
        <p:blipFill>
          <a:blip r:embed="rId5"/>
          <a:stretch>
            <a:fillRect/>
          </a:stretch>
        </p:blipFill>
        <p:spPr>
          <a:xfrm>
            <a:off x="5267587" y="5022573"/>
            <a:ext cx="590479" cy="307645"/>
          </a:xfrm>
          <a:prstGeom prst="rect">
            <a:avLst/>
          </a:prstGeom>
        </p:spPr>
      </p:pic>
    </p:spTree>
    <p:extLst>
      <p:ext uri="{BB962C8B-B14F-4D97-AF65-F5344CB8AC3E}">
        <p14:creationId xmlns:p14="http://schemas.microsoft.com/office/powerpoint/2010/main" val="299976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256469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PixelCNN</a:t>
            </a:r>
          </a:p>
        </p:txBody>
      </p:sp>
      <p:pic>
        <p:nvPicPr>
          <p:cNvPr id="2" name="图片 1">
            <a:extLst>
              <a:ext uri="{FF2B5EF4-FFF2-40B4-BE49-F238E27FC236}">
                <a16:creationId xmlns:a16="http://schemas.microsoft.com/office/drawing/2014/main" id="{D0477430-AC47-49E9-8CC6-5FD98509DE0C}"/>
              </a:ext>
            </a:extLst>
          </p:cNvPr>
          <p:cNvPicPr>
            <a:picLocks noChangeAspect="1"/>
          </p:cNvPicPr>
          <p:nvPr/>
        </p:nvPicPr>
        <p:blipFill>
          <a:blip r:embed="rId3"/>
          <a:stretch>
            <a:fillRect/>
          </a:stretch>
        </p:blipFill>
        <p:spPr>
          <a:xfrm>
            <a:off x="4476952" y="1309847"/>
            <a:ext cx="3238095" cy="2561905"/>
          </a:xfrm>
          <a:prstGeom prst="rect">
            <a:avLst/>
          </a:prstGeom>
        </p:spPr>
      </p:pic>
      <p:pic>
        <p:nvPicPr>
          <p:cNvPr id="3" name="图片 2">
            <a:extLst>
              <a:ext uri="{FF2B5EF4-FFF2-40B4-BE49-F238E27FC236}">
                <a16:creationId xmlns:a16="http://schemas.microsoft.com/office/drawing/2014/main" id="{66D9B7CF-9632-4D9D-BDCF-D87C454C41FE}"/>
              </a:ext>
            </a:extLst>
          </p:cNvPr>
          <p:cNvPicPr>
            <a:picLocks noChangeAspect="1"/>
          </p:cNvPicPr>
          <p:nvPr/>
        </p:nvPicPr>
        <p:blipFill>
          <a:blip r:embed="rId4"/>
          <a:stretch>
            <a:fillRect/>
          </a:stretch>
        </p:blipFill>
        <p:spPr>
          <a:xfrm>
            <a:off x="4848380" y="3871752"/>
            <a:ext cx="2495238" cy="723810"/>
          </a:xfrm>
          <a:prstGeom prst="rect">
            <a:avLst/>
          </a:prstGeom>
        </p:spPr>
      </p:pic>
      <p:sp>
        <p:nvSpPr>
          <p:cNvPr id="5" name="矩形 4">
            <a:extLst>
              <a:ext uri="{FF2B5EF4-FFF2-40B4-BE49-F238E27FC236}">
                <a16:creationId xmlns:a16="http://schemas.microsoft.com/office/drawing/2014/main" id="{C3F848F5-C987-45FE-BE21-FCD36ED64086}"/>
              </a:ext>
            </a:extLst>
          </p:cNvPr>
          <p:cNvSpPr/>
          <p:nvPr/>
        </p:nvSpPr>
        <p:spPr>
          <a:xfrm>
            <a:off x="2448392" y="4624823"/>
            <a:ext cx="7504762" cy="1754326"/>
          </a:xfrm>
          <a:prstGeom prst="rect">
            <a:avLst/>
          </a:prstGeom>
        </p:spPr>
        <p:txBody>
          <a:bodyPr wrap="square">
            <a:spAutoFit/>
          </a:bodyPr>
          <a:lstStyle/>
          <a:p>
            <a:pPr algn="just"/>
            <a:r>
              <a:rPr lang="en-US" altLang="zh-CN" dirty="0" err="1"/>
              <a:t>PixelCNNs</a:t>
            </a:r>
            <a:r>
              <a:rPr lang="en-US" altLang="zh-CN" dirty="0"/>
              <a:t> (and </a:t>
            </a:r>
            <a:r>
              <a:rPr lang="en-US" altLang="zh-CN" dirty="0" err="1"/>
              <a:t>PixelRNNs</a:t>
            </a:r>
            <a:r>
              <a:rPr lang="en-US" altLang="zh-CN" dirty="0"/>
              <a:t>) model the joint distribution of pixels over an image </a:t>
            </a:r>
            <a:r>
              <a:rPr lang="en-US" altLang="zh-CN" b="1" dirty="0"/>
              <a:t>x </a:t>
            </a:r>
            <a:r>
              <a:rPr lang="en-US" altLang="zh-CN" dirty="0"/>
              <a:t>as the product of conditional distribution. Every pixel therefore depends on all the pixels above and to the left of it. In PixelCNN every conditional distribution is modelled by a convolutional neural network. The use of convolutions allows the predictions for all the pixels to be made in parallel during training. During sampling the predictions are sequential .</a:t>
            </a:r>
            <a:endParaRPr lang="zh-CN" altLang="en-US" b="1" dirty="0"/>
          </a:p>
        </p:txBody>
      </p:sp>
    </p:spTree>
    <p:extLst>
      <p:ext uri="{BB962C8B-B14F-4D97-AF65-F5344CB8AC3E}">
        <p14:creationId xmlns:p14="http://schemas.microsoft.com/office/powerpoint/2010/main" val="4256461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551421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a:t>
            </a:r>
          </a:p>
        </p:txBody>
      </p:sp>
      <p:sp>
        <p:nvSpPr>
          <p:cNvPr id="27" name="矩形 26">
            <a:extLst>
              <a:ext uri="{FF2B5EF4-FFF2-40B4-BE49-F238E27FC236}">
                <a16:creationId xmlns:a16="http://schemas.microsoft.com/office/drawing/2014/main" id="{B2818857-B04B-4A3A-A675-1B2AD91FAB38}"/>
              </a:ext>
            </a:extLst>
          </p:cNvPr>
          <p:cNvSpPr/>
          <p:nvPr/>
        </p:nvSpPr>
        <p:spPr>
          <a:xfrm>
            <a:off x="2234095" y="3898746"/>
            <a:ext cx="7319520" cy="369332"/>
          </a:xfrm>
          <a:prstGeom prst="rect">
            <a:avLst/>
          </a:prstGeom>
        </p:spPr>
        <p:txBody>
          <a:bodyPr wrap="square">
            <a:spAutoFit/>
          </a:bodyPr>
          <a:lstStyle/>
          <a:p>
            <a:pPr algn="just"/>
            <a:r>
              <a:rPr lang="en-US" altLang="zh-CN" b="1" dirty="0">
                <a:solidFill>
                  <a:schemeClr val="accent5">
                    <a:lumMod val="75000"/>
                  </a:schemeClr>
                </a:solidFill>
              </a:rPr>
              <a:t>NIPS, 2017</a:t>
            </a:r>
          </a:p>
        </p:txBody>
      </p:sp>
      <p:pic>
        <p:nvPicPr>
          <p:cNvPr id="28" name="图片 27">
            <a:extLst>
              <a:ext uri="{FF2B5EF4-FFF2-40B4-BE49-F238E27FC236}">
                <a16:creationId xmlns:a16="http://schemas.microsoft.com/office/drawing/2014/main" id="{4E9C3C5C-B543-47B2-BF1C-34DC49779726}"/>
              </a:ext>
            </a:extLst>
          </p:cNvPr>
          <p:cNvPicPr>
            <a:picLocks noChangeAspect="1"/>
          </p:cNvPicPr>
          <p:nvPr/>
        </p:nvPicPr>
        <p:blipFill>
          <a:blip r:embed="rId3"/>
          <a:stretch>
            <a:fillRect/>
          </a:stretch>
        </p:blipFill>
        <p:spPr>
          <a:xfrm>
            <a:off x="2234095" y="1187223"/>
            <a:ext cx="7723809" cy="2314286"/>
          </a:xfrm>
          <a:prstGeom prst="rect">
            <a:avLst/>
          </a:prstGeom>
        </p:spPr>
      </p:pic>
      <p:sp>
        <p:nvSpPr>
          <p:cNvPr id="29" name="矩形 28">
            <a:extLst>
              <a:ext uri="{FF2B5EF4-FFF2-40B4-BE49-F238E27FC236}">
                <a16:creationId xmlns:a16="http://schemas.microsoft.com/office/drawing/2014/main" id="{2E03803F-F0B5-427B-910D-2C75879B987E}"/>
              </a:ext>
            </a:extLst>
          </p:cNvPr>
          <p:cNvSpPr/>
          <p:nvPr/>
        </p:nvSpPr>
        <p:spPr>
          <a:xfrm>
            <a:off x="2234094" y="4480649"/>
            <a:ext cx="7723809" cy="923330"/>
          </a:xfrm>
          <a:prstGeom prst="rect">
            <a:avLst/>
          </a:prstGeom>
        </p:spPr>
        <p:txBody>
          <a:bodyPr wrap="square">
            <a:spAutoFit/>
          </a:bodyPr>
          <a:lstStyle/>
          <a:p>
            <a:pPr algn="just"/>
            <a:r>
              <a:rPr lang="en-US" altLang="zh-CN" dirty="0"/>
              <a:t>Vector Quantized Variational AutoEncoder (VQ-VAE), differs from VAEs in two key ways: the encoder network outputs discrete, rather than continuous, codes; and the prior is learnt rather than static. </a:t>
            </a:r>
          </a:p>
        </p:txBody>
      </p:sp>
    </p:spTree>
    <p:extLst>
      <p:ext uri="{BB962C8B-B14F-4D97-AF65-F5344CB8AC3E}">
        <p14:creationId xmlns:p14="http://schemas.microsoft.com/office/powerpoint/2010/main" val="3523154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D7F372-25DC-402B-AC34-F381ACD6BEA3}"/>
              </a:ext>
            </a:extLst>
          </p:cNvPr>
          <p:cNvSpPr txBox="1"/>
          <p:nvPr/>
        </p:nvSpPr>
        <p:spPr>
          <a:xfrm>
            <a:off x="185831" y="163479"/>
            <a:ext cx="551421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VQ-VAE</a:t>
            </a:r>
          </a:p>
        </p:txBody>
      </p:sp>
      <p:pic>
        <p:nvPicPr>
          <p:cNvPr id="2" name="图片 1">
            <a:extLst>
              <a:ext uri="{FF2B5EF4-FFF2-40B4-BE49-F238E27FC236}">
                <a16:creationId xmlns:a16="http://schemas.microsoft.com/office/drawing/2014/main" id="{75A2BB18-6A47-4B24-9F93-7F5910C033A3}"/>
              </a:ext>
            </a:extLst>
          </p:cNvPr>
          <p:cNvPicPr>
            <a:picLocks noChangeAspect="1"/>
          </p:cNvPicPr>
          <p:nvPr/>
        </p:nvPicPr>
        <p:blipFill>
          <a:blip r:embed="rId3"/>
          <a:stretch>
            <a:fillRect/>
          </a:stretch>
        </p:blipFill>
        <p:spPr>
          <a:xfrm>
            <a:off x="1500762" y="1095605"/>
            <a:ext cx="9190476" cy="3676190"/>
          </a:xfrm>
          <a:prstGeom prst="rect">
            <a:avLst/>
          </a:prstGeom>
        </p:spPr>
      </p:pic>
      <p:sp>
        <p:nvSpPr>
          <p:cNvPr id="3" name="文本框 2">
            <a:extLst>
              <a:ext uri="{FF2B5EF4-FFF2-40B4-BE49-F238E27FC236}">
                <a16:creationId xmlns:a16="http://schemas.microsoft.com/office/drawing/2014/main" id="{6EA0847F-79FF-4350-BD32-541791F4F24D}"/>
              </a:ext>
            </a:extLst>
          </p:cNvPr>
          <p:cNvSpPr txBox="1"/>
          <p:nvPr/>
        </p:nvSpPr>
        <p:spPr>
          <a:xfrm>
            <a:off x="1905000" y="4771795"/>
            <a:ext cx="1130438" cy="307777"/>
          </a:xfrm>
          <a:prstGeom prst="rect">
            <a:avLst/>
          </a:prstGeom>
          <a:noFill/>
        </p:spPr>
        <p:txBody>
          <a:bodyPr wrap="none" rtlCol="0">
            <a:spAutoFit/>
          </a:bodyPr>
          <a:lstStyle/>
          <a:p>
            <a:r>
              <a:rPr lang="en-US" altLang="zh-CN" sz="1400" b="1" dirty="0">
                <a:solidFill>
                  <a:schemeClr val="accent5">
                    <a:lumMod val="75000"/>
                  </a:schemeClr>
                </a:solidFill>
              </a:rPr>
              <a:t>128×128×3</a:t>
            </a:r>
            <a:endParaRPr lang="zh-CN" altLang="en-US" sz="1400" b="1" dirty="0">
              <a:solidFill>
                <a:schemeClr val="accent5">
                  <a:lumMod val="75000"/>
                </a:schemeClr>
              </a:solidFill>
            </a:endParaRPr>
          </a:p>
        </p:txBody>
      </p:sp>
      <p:sp>
        <p:nvSpPr>
          <p:cNvPr id="5" name="文本框 4">
            <a:extLst>
              <a:ext uri="{FF2B5EF4-FFF2-40B4-BE49-F238E27FC236}">
                <a16:creationId xmlns:a16="http://schemas.microsoft.com/office/drawing/2014/main" id="{DA3EDD10-6CFE-44DA-9341-D94394E94206}"/>
              </a:ext>
            </a:extLst>
          </p:cNvPr>
          <p:cNvSpPr txBox="1"/>
          <p:nvPr/>
        </p:nvSpPr>
        <p:spPr>
          <a:xfrm>
            <a:off x="3514725" y="4771795"/>
            <a:ext cx="1130438" cy="307777"/>
          </a:xfrm>
          <a:prstGeom prst="rect">
            <a:avLst/>
          </a:prstGeom>
          <a:noFill/>
        </p:spPr>
        <p:txBody>
          <a:bodyPr wrap="none" rtlCol="0">
            <a:spAutoFit/>
          </a:bodyPr>
          <a:lstStyle/>
          <a:p>
            <a:r>
              <a:rPr lang="en-US" altLang="zh-CN" sz="1400" b="1" dirty="0">
                <a:solidFill>
                  <a:schemeClr val="accent5">
                    <a:lumMod val="75000"/>
                  </a:schemeClr>
                </a:solidFill>
              </a:rPr>
              <a:t>32×32×256</a:t>
            </a:r>
            <a:endParaRPr lang="zh-CN" altLang="en-US" sz="1400" b="1" dirty="0">
              <a:solidFill>
                <a:schemeClr val="accent5">
                  <a:lumMod val="75000"/>
                </a:schemeClr>
              </a:solidFill>
            </a:endParaRPr>
          </a:p>
        </p:txBody>
      </p:sp>
      <p:sp>
        <p:nvSpPr>
          <p:cNvPr id="6" name="文本框 5">
            <a:extLst>
              <a:ext uri="{FF2B5EF4-FFF2-40B4-BE49-F238E27FC236}">
                <a16:creationId xmlns:a16="http://schemas.microsoft.com/office/drawing/2014/main" id="{0E4B87BB-2F1F-4B81-9546-BE847EF0BE98}"/>
              </a:ext>
            </a:extLst>
          </p:cNvPr>
          <p:cNvSpPr txBox="1"/>
          <p:nvPr/>
        </p:nvSpPr>
        <p:spPr>
          <a:xfrm>
            <a:off x="5592643" y="4771795"/>
            <a:ext cx="931665" cy="307777"/>
          </a:xfrm>
          <a:prstGeom prst="rect">
            <a:avLst/>
          </a:prstGeom>
          <a:noFill/>
        </p:spPr>
        <p:txBody>
          <a:bodyPr wrap="none" rtlCol="0">
            <a:spAutoFit/>
          </a:bodyPr>
          <a:lstStyle/>
          <a:p>
            <a:r>
              <a:rPr lang="en-US" altLang="zh-CN" sz="1400" b="1" dirty="0">
                <a:solidFill>
                  <a:schemeClr val="accent5">
                    <a:lumMod val="75000"/>
                  </a:schemeClr>
                </a:solidFill>
              </a:rPr>
              <a:t>32×32×1</a:t>
            </a:r>
            <a:endParaRPr lang="zh-CN" altLang="en-US" sz="1400" b="1" dirty="0">
              <a:solidFill>
                <a:schemeClr val="accent5">
                  <a:lumMod val="75000"/>
                </a:schemeClr>
              </a:solidFill>
            </a:endParaRPr>
          </a:p>
        </p:txBody>
      </p:sp>
      <p:sp>
        <p:nvSpPr>
          <p:cNvPr id="7" name="文本框 6">
            <a:extLst>
              <a:ext uri="{FF2B5EF4-FFF2-40B4-BE49-F238E27FC236}">
                <a16:creationId xmlns:a16="http://schemas.microsoft.com/office/drawing/2014/main" id="{0295FEDB-33D5-406F-8A4A-E22E49628098}"/>
              </a:ext>
            </a:extLst>
          </p:cNvPr>
          <p:cNvSpPr txBox="1"/>
          <p:nvPr/>
        </p:nvSpPr>
        <p:spPr>
          <a:xfrm>
            <a:off x="5700043" y="941716"/>
            <a:ext cx="716863" cy="307777"/>
          </a:xfrm>
          <a:prstGeom prst="rect">
            <a:avLst/>
          </a:prstGeom>
          <a:noFill/>
        </p:spPr>
        <p:txBody>
          <a:bodyPr wrap="none" rtlCol="0">
            <a:spAutoFit/>
          </a:bodyPr>
          <a:lstStyle/>
          <a:p>
            <a:r>
              <a:rPr lang="en-US" altLang="zh-CN" sz="1400" b="1" dirty="0">
                <a:solidFill>
                  <a:schemeClr val="accent5">
                    <a:lumMod val="75000"/>
                  </a:schemeClr>
                </a:solidFill>
              </a:rPr>
              <a:t>K=512</a:t>
            </a:r>
            <a:endParaRPr lang="zh-CN" altLang="en-US" sz="1400" b="1" dirty="0">
              <a:solidFill>
                <a:schemeClr val="accent5">
                  <a:lumMod val="75000"/>
                </a:schemeClr>
              </a:solidFill>
            </a:endParaRPr>
          </a:p>
        </p:txBody>
      </p:sp>
      <p:sp>
        <p:nvSpPr>
          <p:cNvPr id="8" name="文本框 7">
            <a:extLst>
              <a:ext uri="{FF2B5EF4-FFF2-40B4-BE49-F238E27FC236}">
                <a16:creationId xmlns:a16="http://schemas.microsoft.com/office/drawing/2014/main" id="{507B8178-836E-407D-9AC5-00D5FF44FC98}"/>
              </a:ext>
            </a:extLst>
          </p:cNvPr>
          <p:cNvSpPr txBox="1"/>
          <p:nvPr/>
        </p:nvSpPr>
        <p:spPr>
          <a:xfrm>
            <a:off x="7791450" y="4771794"/>
            <a:ext cx="1130438" cy="307777"/>
          </a:xfrm>
          <a:prstGeom prst="rect">
            <a:avLst/>
          </a:prstGeom>
          <a:noFill/>
        </p:spPr>
        <p:txBody>
          <a:bodyPr wrap="none" rtlCol="0">
            <a:spAutoFit/>
          </a:bodyPr>
          <a:lstStyle/>
          <a:p>
            <a:r>
              <a:rPr lang="en-US" altLang="zh-CN" sz="1400" b="1" dirty="0">
                <a:solidFill>
                  <a:schemeClr val="accent5">
                    <a:lumMod val="75000"/>
                  </a:schemeClr>
                </a:solidFill>
              </a:rPr>
              <a:t>32×32×256</a:t>
            </a:r>
            <a:endParaRPr lang="zh-CN" altLang="en-US" sz="1400" b="1" dirty="0">
              <a:solidFill>
                <a:schemeClr val="accent5">
                  <a:lumMod val="75000"/>
                </a:schemeClr>
              </a:solidFill>
            </a:endParaRPr>
          </a:p>
        </p:txBody>
      </p:sp>
      <p:sp>
        <p:nvSpPr>
          <p:cNvPr id="10" name="文本框 9">
            <a:extLst>
              <a:ext uri="{FF2B5EF4-FFF2-40B4-BE49-F238E27FC236}">
                <a16:creationId xmlns:a16="http://schemas.microsoft.com/office/drawing/2014/main" id="{523FD6B4-7D40-4256-A2E2-6F1CAB83C1F4}"/>
              </a:ext>
            </a:extLst>
          </p:cNvPr>
          <p:cNvSpPr txBox="1"/>
          <p:nvPr/>
        </p:nvSpPr>
        <p:spPr>
          <a:xfrm>
            <a:off x="9326126" y="4771793"/>
            <a:ext cx="1130438" cy="307777"/>
          </a:xfrm>
          <a:prstGeom prst="rect">
            <a:avLst/>
          </a:prstGeom>
          <a:noFill/>
        </p:spPr>
        <p:txBody>
          <a:bodyPr wrap="none" rtlCol="0">
            <a:spAutoFit/>
          </a:bodyPr>
          <a:lstStyle/>
          <a:p>
            <a:r>
              <a:rPr lang="en-US" altLang="zh-CN" sz="1400" b="1" dirty="0">
                <a:solidFill>
                  <a:schemeClr val="accent5">
                    <a:lumMod val="75000"/>
                  </a:schemeClr>
                </a:solidFill>
              </a:rPr>
              <a:t>128×128×3</a:t>
            </a:r>
            <a:endParaRPr lang="zh-CN" altLang="en-US" sz="1400" b="1" dirty="0">
              <a:solidFill>
                <a:schemeClr val="accent5">
                  <a:lumMod val="75000"/>
                </a:schemeClr>
              </a:solidFill>
            </a:endParaRPr>
          </a:p>
        </p:txBody>
      </p:sp>
      <p:pic>
        <p:nvPicPr>
          <p:cNvPr id="11" name="图片 10">
            <a:extLst>
              <a:ext uri="{FF2B5EF4-FFF2-40B4-BE49-F238E27FC236}">
                <a16:creationId xmlns:a16="http://schemas.microsoft.com/office/drawing/2014/main" id="{D1BDFBB9-AECB-4C12-AAF3-7BC9BDA1DD80}"/>
              </a:ext>
            </a:extLst>
          </p:cNvPr>
          <p:cNvPicPr>
            <a:picLocks noChangeAspect="1"/>
          </p:cNvPicPr>
          <p:nvPr/>
        </p:nvPicPr>
        <p:blipFill>
          <a:blip r:embed="rId4"/>
          <a:stretch>
            <a:fillRect/>
          </a:stretch>
        </p:blipFill>
        <p:spPr>
          <a:xfrm>
            <a:off x="2557905" y="5333824"/>
            <a:ext cx="7076190" cy="428571"/>
          </a:xfrm>
          <a:prstGeom prst="rect">
            <a:avLst/>
          </a:prstGeom>
        </p:spPr>
      </p:pic>
      <p:cxnSp>
        <p:nvCxnSpPr>
          <p:cNvPr id="13" name="直接箭头连接符 12">
            <a:extLst>
              <a:ext uri="{FF2B5EF4-FFF2-40B4-BE49-F238E27FC236}">
                <a16:creationId xmlns:a16="http://schemas.microsoft.com/office/drawing/2014/main" id="{81CDB284-5362-4A0F-852C-D4AB146AC2FE}"/>
              </a:ext>
            </a:extLst>
          </p:cNvPr>
          <p:cNvCxnSpPr/>
          <p:nvPr/>
        </p:nvCxnSpPr>
        <p:spPr>
          <a:xfrm>
            <a:off x="3905250" y="5762395"/>
            <a:ext cx="0" cy="32408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E863D1F-91AB-4B9F-BE6E-C480D3E4B005}"/>
              </a:ext>
            </a:extLst>
          </p:cNvPr>
          <p:cNvSpPr txBox="1"/>
          <p:nvPr/>
        </p:nvSpPr>
        <p:spPr>
          <a:xfrm>
            <a:off x="3455447" y="6086475"/>
            <a:ext cx="899605" cy="307777"/>
          </a:xfrm>
          <a:prstGeom prst="rect">
            <a:avLst/>
          </a:prstGeom>
          <a:noFill/>
        </p:spPr>
        <p:txBody>
          <a:bodyPr wrap="none" rtlCol="0">
            <a:spAutoFit/>
          </a:bodyPr>
          <a:lstStyle/>
          <a:p>
            <a:r>
              <a:rPr lang="en-US" altLang="zh-CN" sz="1400" b="1" dirty="0">
                <a:solidFill>
                  <a:schemeClr val="accent5">
                    <a:lumMod val="75000"/>
                  </a:schemeClr>
                </a:solidFill>
              </a:rPr>
              <a:t>MSE loss</a:t>
            </a:r>
            <a:endParaRPr lang="zh-CN" altLang="en-US" sz="1400" b="1" dirty="0">
              <a:solidFill>
                <a:schemeClr val="accent5">
                  <a:lumMod val="75000"/>
                </a:schemeClr>
              </a:solidFill>
            </a:endParaRPr>
          </a:p>
        </p:txBody>
      </p:sp>
      <p:cxnSp>
        <p:nvCxnSpPr>
          <p:cNvPr id="15" name="直接箭头连接符 14">
            <a:extLst>
              <a:ext uri="{FF2B5EF4-FFF2-40B4-BE49-F238E27FC236}">
                <a16:creationId xmlns:a16="http://schemas.microsoft.com/office/drawing/2014/main" id="{64B80C3A-29D9-4F8F-8DE2-610BDB95324A}"/>
              </a:ext>
            </a:extLst>
          </p:cNvPr>
          <p:cNvCxnSpPr/>
          <p:nvPr/>
        </p:nvCxnSpPr>
        <p:spPr>
          <a:xfrm>
            <a:off x="6248400" y="5762395"/>
            <a:ext cx="0" cy="32408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EDA22A8-56BC-420C-832E-95F853E5DF55}"/>
              </a:ext>
            </a:extLst>
          </p:cNvPr>
          <p:cNvSpPr txBox="1"/>
          <p:nvPr/>
        </p:nvSpPr>
        <p:spPr>
          <a:xfrm>
            <a:off x="5570971" y="6086475"/>
            <a:ext cx="1354858" cy="307777"/>
          </a:xfrm>
          <a:prstGeom prst="rect">
            <a:avLst/>
          </a:prstGeom>
          <a:noFill/>
        </p:spPr>
        <p:txBody>
          <a:bodyPr wrap="none" rtlCol="0">
            <a:spAutoFit/>
          </a:bodyPr>
          <a:lstStyle/>
          <a:p>
            <a:r>
              <a:rPr lang="en-US" altLang="zh-CN" sz="1400" b="1" dirty="0">
                <a:solidFill>
                  <a:schemeClr val="accent5">
                    <a:lumMod val="75000"/>
                  </a:schemeClr>
                </a:solidFill>
              </a:rPr>
              <a:t>codebook loss</a:t>
            </a:r>
            <a:endParaRPr lang="zh-CN" altLang="en-US" sz="1400" b="1" dirty="0">
              <a:solidFill>
                <a:schemeClr val="accent5">
                  <a:lumMod val="75000"/>
                </a:schemeClr>
              </a:solidFill>
            </a:endParaRPr>
          </a:p>
        </p:txBody>
      </p:sp>
      <p:cxnSp>
        <p:nvCxnSpPr>
          <p:cNvPr id="17" name="直接箭头连接符 16">
            <a:extLst>
              <a:ext uri="{FF2B5EF4-FFF2-40B4-BE49-F238E27FC236}">
                <a16:creationId xmlns:a16="http://schemas.microsoft.com/office/drawing/2014/main" id="{5AD16901-69EC-4129-BA48-3C6C402664C6}"/>
              </a:ext>
            </a:extLst>
          </p:cNvPr>
          <p:cNvCxnSpPr/>
          <p:nvPr/>
        </p:nvCxnSpPr>
        <p:spPr>
          <a:xfrm>
            <a:off x="8555576" y="5763883"/>
            <a:ext cx="0" cy="32408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C51C6D6-29FF-4B9B-99AB-57A5C0F4F142}"/>
              </a:ext>
            </a:extLst>
          </p:cNvPr>
          <p:cNvSpPr txBox="1"/>
          <p:nvPr/>
        </p:nvSpPr>
        <p:spPr>
          <a:xfrm>
            <a:off x="7762731" y="6086475"/>
            <a:ext cx="1585690" cy="307777"/>
          </a:xfrm>
          <a:prstGeom prst="rect">
            <a:avLst/>
          </a:prstGeom>
          <a:noFill/>
        </p:spPr>
        <p:txBody>
          <a:bodyPr wrap="none" rtlCol="0">
            <a:spAutoFit/>
          </a:bodyPr>
          <a:lstStyle/>
          <a:p>
            <a:r>
              <a:rPr lang="en-US" altLang="zh-CN" sz="1400" b="1" dirty="0">
                <a:solidFill>
                  <a:schemeClr val="accent5">
                    <a:lumMod val="75000"/>
                  </a:schemeClr>
                </a:solidFill>
              </a:rPr>
              <a:t>commitment loss</a:t>
            </a:r>
            <a:endParaRPr lang="zh-CN" altLang="en-US" sz="1400" b="1" dirty="0">
              <a:solidFill>
                <a:schemeClr val="accent5">
                  <a:lumMod val="75000"/>
                </a:schemeClr>
              </a:solidFill>
            </a:endParaRPr>
          </a:p>
        </p:txBody>
      </p:sp>
      <p:sp>
        <p:nvSpPr>
          <p:cNvPr id="19" name="文本框 18">
            <a:extLst>
              <a:ext uri="{FF2B5EF4-FFF2-40B4-BE49-F238E27FC236}">
                <a16:creationId xmlns:a16="http://schemas.microsoft.com/office/drawing/2014/main" id="{E624928B-29FB-4A9A-92CF-117A80800608}"/>
              </a:ext>
            </a:extLst>
          </p:cNvPr>
          <p:cNvSpPr txBox="1"/>
          <p:nvPr/>
        </p:nvSpPr>
        <p:spPr>
          <a:xfrm>
            <a:off x="6738894" y="2524125"/>
            <a:ext cx="997389" cy="307777"/>
          </a:xfrm>
          <a:prstGeom prst="rect">
            <a:avLst/>
          </a:prstGeom>
          <a:noFill/>
        </p:spPr>
        <p:txBody>
          <a:bodyPr wrap="none" rtlCol="0">
            <a:spAutoFit/>
          </a:bodyPr>
          <a:lstStyle/>
          <a:p>
            <a:r>
              <a:rPr lang="en-US" altLang="zh-CN" sz="1400" b="1" dirty="0">
                <a:solidFill>
                  <a:schemeClr val="accent5">
                    <a:lumMod val="75000"/>
                  </a:schemeClr>
                </a:solidFill>
              </a:rPr>
              <a:t>codebook</a:t>
            </a:r>
            <a:endParaRPr lang="zh-CN" altLang="en-US" sz="1400" b="1" dirty="0">
              <a:solidFill>
                <a:schemeClr val="accent5">
                  <a:lumMod val="75000"/>
                </a:schemeClr>
              </a:solidFill>
            </a:endParaRPr>
          </a:p>
        </p:txBody>
      </p:sp>
      <p:cxnSp>
        <p:nvCxnSpPr>
          <p:cNvPr id="21" name="直接箭头连接符 20">
            <a:extLst>
              <a:ext uri="{FF2B5EF4-FFF2-40B4-BE49-F238E27FC236}">
                <a16:creationId xmlns:a16="http://schemas.microsoft.com/office/drawing/2014/main" id="{917CE091-4B2A-4846-93EA-4DA10A4698B0}"/>
              </a:ext>
            </a:extLst>
          </p:cNvPr>
          <p:cNvCxnSpPr/>
          <p:nvPr/>
        </p:nvCxnSpPr>
        <p:spPr>
          <a:xfrm>
            <a:off x="6729369" y="2524125"/>
            <a:ext cx="0" cy="307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4D24AB4B-D0BD-42AC-B42F-3B958D878C00}"/>
              </a:ext>
            </a:extLst>
          </p:cNvPr>
          <p:cNvPicPr>
            <a:picLocks noChangeAspect="1"/>
          </p:cNvPicPr>
          <p:nvPr/>
        </p:nvPicPr>
        <p:blipFill>
          <a:blip r:embed="rId5"/>
          <a:stretch>
            <a:fillRect/>
          </a:stretch>
        </p:blipFill>
        <p:spPr>
          <a:xfrm>
            <a:off x="6738894" y="757155"/>
            <a:ext cx="5257143" cy="419048"/>
          </a:xfrm>
          <a:prstGeom prst="rect">
            <a:avLst/>
          </a:prstGeom>
        </p:spPr>
      </p:pic>
    </p:spTree>
    <p:extLst>
      <p:ext uri="{BB962C8B-B14F-4D97-AF65-F5344CB8AC3E}">
        <p14:creationId xmlns:p14="http://schemas.microsoft.com/office/powerpoint/2010/main" val="42898510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1470</TotalTime>
  <Words>671</Words>
  <Application>Microsoft Office PowerPoint</Application>
  <PresentationFormat>宽屏</PresentationFormat>
  <Paragraphs>73</Paragraphs>
  <Slides>17</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等线</vt:lpstr>
      <vt:lpstr>等线 Light</vt:lpstr>
      <vt:lpstr>Arial</vt:lpstr>
      <vt:lpstr>Cambria Math</vt:lpstr>
      <vt:lpstr>Times New Roman</vt:lpstr>
      <vt:lpstr>Office 主题​​</vt:lpstr>
      <vt:lpstr>Vector Quantized Variational AutoEncoder (VQ-VAE)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VQ-VAE</dc:title>
  <dc:creator>pjl</dc:creator>
  <cp:lastModifiedBy>pjl</cp:lastModifiedBy>
  <cp:revision>142</cp:revision>
  <dcterms:created xsi:type="dcterms:W3CDTF">2019-06-25T06:15:16Z</dcterms:created>
  <dcterms:modified xsi:type="dcterms:W3CDTF">2019-06-26T06:46:10Z</dcterms:modified>
</cp:coreProperties>
</file>